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6" r:id="rId1"/>
  </p:sldMasterIdLst>
  <p:notesMasterIdLst>
    <p:notesMasterId r:id="rId68"/>
  </p:notesMasterIdLst>
  <p:handoutMasterIdLst>
    <p:handoutMasterId r:id="rId69"/>
  </p:handoutMasterIdLst>
  <p:sldIdLst>
    <p:sldId id="300" r:id="rId2"/>
    <p:sldId id="831" r:id="rId3"/>
    <p:sldId id="259" r:id="rId4"/>
    <p:sldId id="279" r:id="rId5"/>
    <p:sldId id="374" r:id="rId6"/>
    <p:sldId id="372" r:id="rId7"/>
    <p:sldId id="377" r:id="rId8"/>
    <p:sldId id="375" r:id="rId9"/>
    <p:sldId id="376" r:id="rId10"/>
    <p:sldId id="378" r:id="rId11"/>
    <p:sldId id="379" r:id="rId12"/>
    <p:sldId id="380" r:id="rId13"/>
    <p:sldId id="381" r:id="rId14"/>
    <p:sldId id="382" r:id="rId15"/>
    <p:sldId id="386" r:id="rId16"/>
    <p:sldId id="384" r:id="rId17"/>
    <p:sldId id="389" r:id="rId18"/>
    <p:sldId id="385" r:id="rId19"/>
    <p:sldId id="383" r:id="rId20"/>
    <p:sldId id="387" r:id="rId21"/>
    <p:sldId id="341" r:id="rId22"/>
    <p:sldId id="355" r:id="rId23"/>
    <p:sldId id="356" r:id="rId24"/>
    <p:sldId id="357" r:id="rId25"/>
    <p:sldId id="834" r:id="rId26"/>
    <p:sldId id="843" r:id="rId27"/>
    <p:sldId id="844" r:id="rId28"/>
    <p:sldId id="838" r:id="rId29"/>
    <p:sldId id="845" r:id="rId30"/>
    <p:sldId id="839" r:id="rId31"/>
    <p:sldId id="840" r:id="rId32"/>
    <p:sldId id="841" r:id="rId33"/>
    <p:sldId id="842" r:id="rId34"/>
    <p:sldId id="836" r:id="rId35"/>
    <p:sldId id="837" r:id="rId36"/>
    <p:sldId id="847" r:id="rId37"/>
    <p:sldId id="832" r:id="rId38"/>
    <p:sldId id="848" r:id="rId39"/>
    <p:sldId id="823" r:id="rId40"/>
    <p:sldId id="849" r:id="rId41"/>
    <p:sldId id="830" r:id="rId42"/>
    <p:sldId id="850" r:id="rId43"/>
    <p:sldId id="846" r:id="rId44"/>
    <p:sldId id="853" r:id="rId45"/>
    <p:sldId id="851" r:id="rId46"/>
    <p:sldId id="854" r:id="rId47"/>
    <p:sldId id="855" r:id="rId48"/>
    <p:sldId id="856" r:id="rId49"/>
    <p:sldId id="857" r:id="rId50"/>
    <p:sldId id="858" r:id="rId51"/>
    <p:sldId id="859" r:id="rId52"/>
    <p:sldId id="861" r:id="rId53"/>
    <p:sldId id="860" r:id="rId54"/>
    <p:sldId id="862" r:id="rId55"/>
    <p:sldId id="863" r:id="rId56"/>
    <p:sldId id="864" r:id="rId57"/>
    <p:sldId id="267" r:id="rId58"/>
    <p:sldId id="292" r:id="rId59"/>
    <p:sldId id="271" r:id="rId60"/>
    <p:sldId id="299" r:id="rId61"/>
    <p:sldId id="390" r:id="rId62"/>
    <p:sldId id="391" r:id="rId63"/>
    <p:sldId id="392" r:id="rId64"/>
    <p:sldId id="393" r:id="rId65"/>
    <p:sldId id="394" r:id="rId66"/>
    <p:sldId id="865" r:id="rId67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. Tammy Tong" initials="MT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1741"/>
    <a:srgbClr val="AE129B"/>
    <a:srgbClr val="A60D56"/>
    <a:srgbClr val="00B004"/>
    <a:srgbClr val="0D24FF"/>
    <a:srgbClr val="F2AC30"/>
    <a:srgbClr val="7C1447"/>
    <a:srgbClr val="2F60A2"/>
    <a:srgbClr val="EEBCC7"/>
    <a:srgbClr val="671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85" autoAdjust="0"/>
    <p:restoredTop sz="92521" autoAdjust="0"/>
  </p:normalViewPr>
  <p:slideViewPr>
    <p:cSldViewPr>
      <p:cViewPr varScale="1">
        <p:scale>
          <a:sx n="157" d="100"/>
          <a:sy n="157" d="100"/>
        </p:scale>
        <p:origin x="1932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>
      <p:cViewPr varScale="1">
        <p:scale>
          <a:sx n="72" d="100"/>
          <a:sy n="72" d="100"/>
        </p:scale>
        <p:origin x="208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AAC2F0-BA3F-4C1F-A383-35EAAA5AFED4}" type="datetimeFigureOut">
              <a:rPr lang="zh-TW" altLang="en-US"/>
              <a:pPr/>
              <a:t>2022/5/30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E4895C-B618-43DF-B47D-CF2144A0CE48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858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214855-3A1B-4B9D-919F-D5DDCEF9DCAF}" type="datetimeFigureOut">
              <a:rPr lang="en-US" altLang="en-US"/>
              <a:pPr/>
              <a:t>5/30/2022</a:t>
            </a:fld>
            <a:endParaRPr lang="en-US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689993"/>
            <a:ext cx="5438775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3F53FDE-89AF-4B67-B6D2-CF4D88828F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166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fld id="{F34F265A-A108-4D72-9BA2-0456D4DD6423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80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1f3b23f5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00" cy="37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1f3b23f5a_0_61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21f3b23f5a_0_61:notes"/>
          <p:cNvSpPr txBox="1">
            <a:spLocks noGrp="1"/>
          </p:cNvSpPr>
          <p:nvPr>
            <p:ph type="sldNum" idx="12"/>
          </p:nvPr>
        </p:nvSpPr>
        <p:spPr>
          <a:xfrm>
            <a:off x="3849688" y="9378406"/>
            <a:ext cx="2946300" cy="49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65f73e1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65f73e192_0_20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1265f73e192_0_20:notes"/>
          <p:cNvSpPr txBox="1">
            <a:spLocks noGrp="1"/>
          </p:cNvSpPr>
          <p:nvPr>
            <p:ph type="sldNum" idx="12"/>
          </p:nvPr>
        </p:nvSpPr>
        <p:spPr>
          <a:xfrm>
            <a:off x="3849688" y="9378406"/>
            <a:ext cx="2946300" cy="49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aba0f1cc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00" cy="37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aba0f1cc4_0_2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12aba0f1cc4_0_2:notes"/>
          <p:cNvSpPr txBox="1">
            <a:spLocks noGrp="1"/>
          </p:cNvSpPr>
          <p:nvPr>
            <p:ph type="sldNum" idx="12"/>
          </p:nvPr>
        </p:nvSpPr>
        <p:spPr>
          <a:xfrm>
            <a:off x="3849688" y="9378406"/>
            <a:ext cx="2946300" cy="49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2625917f83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2625917f83_0_532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12625917f83_0_532:notes"/>
          <p:cNvSpPr txBox="1">
            <a:spLocks noGrp="1"/>
          </p:cNvSpPr>
          <p:nvPr>
            <p:ph type="sldNum" idx="12"/>
          </p:nvPr>
        </p:nvSpPr>
        <p:spPr>
          <a:xfrm>
            <a:off x="3849688" y="9378406"/>
            <a:ext cx="2946300" cy="49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1d7cffd07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1d7cffd07f_0_140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g11d7cffd07f_0_140:notes"/>
          <p:cNvSpPr txBox="1">
            <a:spLocks noGrp="1"/>
          </p:cNvSpPr>
          <p:nvPr>
            <p:ph type="sldNum" idx="12"/>
          </p:nvPr>
        </p:nvSpPr>
        <p:spPr>
          <a:xfrm>
            <a:off x="3849688" y="9378406"/>
            <a:ext cx="2946300" cy="49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1d7cffd0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1d7cffd07f_0_0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g11d7cffd07f_0_0:notes"/>
          <p:cNvSpPr txBox="1">
            <a:spLocks noGrp="1"/>
          </p:cNvSpPr>
          <p:nvPr>
            <p:ph type="sldNum" idx="12"/>
          </p:nvPr>
        </p:nvSpPr>
        <p:spPr>
          <a:xfrm>
            <a:off x="3849688" y="9378406"/>
            <a:ext cx="2946300" cy="49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1d7cffd07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1d7cffd07f_0_151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g11d7cffd07f_0_151:notes"/>
          <p:cNvSpPr txBox="1">
            <a:spLocks noGrp="1"/>
          </p:cNvSpPr>
          <p:nvPr>
            <p:ph type="sldNum" idx="12"/>
          </p:nvPr>
        </p:nvSpPr>
        <p:spPr>
          <a:xfrm>
            <a:off x="3849688" y="9378406"/>
            <a:ext cx="2946300" cy="49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1d7cffd07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2650" y="733425"/>
            <a:ext cx="4884738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2" name="Google Shape;1352;g11d7cffd07f_0_6:notes"/>
          <p:cNvSpPr txBox="1">
            <a:spLocks noGrp="1"/>
          </p:cNvSpPr>
          <p:nvPr>
            <p:ph type="body" idx="1"/>
          </p:nvPr>
        </p:nvSpPr>
        <p:spPr>
          <a:xfrm>
            <a:off x="664990" y="4643511"/>
            <a:ext cx="5319900" cy="4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1d7cffd0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0" name="Google Shape;1360;g11d7cffd07f_0_13:notes"/>
          <p:cNvSpPr txBox="1">
            <a:spLocks noGrp="1"/>
          </p:cNvSpPr>
          <p:nvPr>
            <p:ph type="body" idx="1"/>
          </p:nvPr>
        </p:nvSpPr>
        <p:spPr>
          <a:xfrm>
            <a:off x="679768" y="4690269"/>
            <a:ext cx="5438100" cy="44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CA8"/>
              </a:buClr>
              <a:buSzPts val="1200"/>
              <a:buFont typeface="Calibri"/>
              <a:buNone/>
            </a:pPr>
            <a:r>
              <a:rPr lang="en-US">
                <a:solidFill>
                  <a:srgbClr val="F4FCA8"/>
                </a:solidFill>
              </a:rPr>
              <a:t>*</a:t>
            </a:r>
            <a:r>
              <a:rPr lang="en-US" b="1">
                <a:solidFill>
                  <a:srgbClr val="F4FCA8"/>
                </a:solidFill>
              </a:rPr>
              <a:t>155 First-year-first-degree places </a:t>
            </a:r>
            <a:r>
              <a:rPr lang="en-US">
                <a:solidFill>
                  <a:srgbClr val="F4FCA8"/>
                </a:solidFill>
              </a:rPr>
              <a:t>for 2021 admission including ASI. Proposed to admit up to 33.5% of non-JUPAS students (i.e. </a:t>
            </a:r>
            <a:r>
              <a:rPr lang="en-US" b="1">
                <a:solidFill>
                  <a:srgbClr val="F4FCA8"/>
                </a:solidFill>
              </a:rPr>
              <a:t>52</a:t>
            </a:r>
            <a:r>
              <a:rPr lang="en-US">
                <a:solidFill>
                  <a:srgbClr val="F4FCA8"/>
                </a:solidFill>
              </a:rPr>
              <a:t> first year + ASI). ASII (senior intake) places: approx. 53.</a:t>
            </a:r>
            <a:endParaRPr>
              <a:solidFill>
                <a:srgbClr val="F4FCA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F4FCA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g11d7cffd07f_0_13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7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a6cc1e4b7_0_1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1a6cc1e4b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d7cffd07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d7cffd07f_0_194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11d7cffd07f_0_194:notes"/>
          <p:cNvSpPr txBox="1">
            <a:spLocks noGrp="1"/>
          </p:cNvSpPr>
          <p:nvPr>
            <p:ph type="sldNum" idx="12"/>
          </p:nvPr>
        </p:nvSpPr>
        <p:spPr>
          <a:xfrm>
            <a:off x="3849688" y="9378406"/>
            <a:ext cx="2946300" cy="49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a6cc1e4b7_0_471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11a6cc1e4b7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7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75" cy="44436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78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75" cy="44436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26ae3a0c5d_1_248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g126ae3a0c5d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01651-9F13-F743-A5F4-6A1CEF9B489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4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1a6cc1e4b7_0_733:notes"/>
          <p:cNvSpPr txBox="1">
            <a:spLocks noGrp="1"/>
          </p:cNvSpPr>
          <p:nvPr>
            <p:ph type="body" idx="1"/>
          </p:nvPr>
        </p:nvSpPr>
        <p:spPr>
          <a:xfrm>
            <a:off x="679450" y="4689993"/>
            <a:ext cx="5438700" cy="44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g11a6cc1e4b7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FEA12B-F76A-44C2-B2FA-625E65EEF5E2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D5114-AE07-47D5-9E95-33CDE182DA0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94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2685D3-76E6-4F07-A8F6-08D914438986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18DA77-2FBE-47E4-9189-72C0912C85A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17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981A6-DAE1-4325-89A2-89C7D8995344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7DB63D-8150-4ADA-AAD8-C80EADAE71F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990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CB5E05-F25A-4AA8-A0D5-7E4860197523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097FEF-1B92-4596-A87B-9801DF7BDC3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90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0C8B27-0A19-40A8-BD31-B14E9FA97C3B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93580-A05D-4DC4-83F6-9DAE8C9D5D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105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32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23DA05-2E35-4E36-8CBA-7AE1798B821B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2FE00E-D362-429C-8A63-A47EC5161A8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93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554657-CC1A-4099-8F4B-EDF38B8B140F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C36923-461D-432E-936A-2D684328D8F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063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C5A1EA-E2FC-4BFD-BF98-F61572CCE9D5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80574-5956-4A1C-BD7F-BD37D5F8E1D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34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BB83D-EA48-450A-AF32-1E7858DBE22F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837C4-CD59-44C0-8181-F3D0152CF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712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E73AEE-9C3C-4EB1-818D-EA8B6171E514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4389D-60D0-4128-8F85-CEFB7282DE8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82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C16A86-F9CF-497D-BA0C-47B090B05AE5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16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46C4E7-8505-4B44-87A2-BD6535D99FC4}"/>
              </a:ext>
            </a:extLst>
          </p:cNvPr>
          <p:cNvSpPr/>
          <p:nvPr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04" y="6356350"/>
            <a:ext cx="21336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E0BB13B-CFAA-4CE6-8013-EA4F570E56F1}"/>
              </a:ext>
            </a:extLst>
          </p:cNvPr>
          <p:cNvSpPr/>
          <p:nvPr userDrawn="1"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13248" r="27058" b="16098"/>
          <a:stretch/>
        </p:blipFill>
        <p:spPr>
          <a:xfrm>
            <a:off x="6588224" y="5803511"/>
            <a:ext cx="2436769" cy="7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60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46C4E7-8505-4B44-87A2-BD6535D99FC4}"/>
              </a:ext>
            </a:extLst>
          </p:cNvPr>
          <p:cNvSpPr/>
          <p:nvPr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04" y="6356350"/>
            <a:ext cx="21336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04F8C51-401E-486B-ACCA-9FBF08AD76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816" y="5752577"/>
            <a:ext cx="1691680" cy="8658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78ACFB-B058-4C1A-9FE8-D6EF9F458BCE}"/>
              </a:ext>
            </a:extLst>
          </p:cNvPr>
          <p:cNvGrpSpPr/>
          <p:nvPr/>
        </p:nvGrpSpPr>
        <p:grpSpPr>
          <a:xfrm>
            <a:off x="6902708" y="136525"/>
            <a:ext cx="2205796" cy="823843"/>
            <a:chOff x="1331640" y="1052736"/>
            <a:chExt cx="4896526" cy="18288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CECFB0-CEBA-4B54-A594-A6B001A6F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052736"/>
              <a:ext cx="1828804" cy="182880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D4E57A-857B-4EBE-9276-A20D679A9350}"/>
                </a:ext>
              </a:extLst>
            </p:cNvPr>
            <p:cNvSpPr txBox="1"/>
            <p:nvPr/>
          </p:nvSpPr>
          <p:spPr>
            <a:xfrm>
              <a:off x="2657243" y="1584693"/>
              <a:ext cx="3570923" cy="92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i="1" dirty="0"/>
                <a:t>  Department of</a:t>
              </a:r>
            </a:p>
            <a:p>
              <a:r>
                <a:rPr lang="en-GB" sz="1200" b="1" i="1" dirty="0"/>
                <a:t>Electronic Engineering</a:t>
              </a:r>
            </a:p>
          </p:txBody>
        </p:sp>
      </p:grp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F7E2B31-3FF2-4737-AC94-BE16820398D3}"/>
              </a:ext>
            </a:extLst>
          </p:cNvPr>
          <p:cNvSpPr/>
          <p:nvPr userDrawn="1"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954EBC6-845C-454C-8484-2B7A2032B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816" y="5752577"/>
            <a:ext cx="1691680" cy="86585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152407-272C-400B-95E9-57AF4DDACEA1}"/>
              </a:ext>
            </a:extLst>
          </p:cNvPr>
          <p:cNvGrpSpPr/>
          <p:nvPr userDrawn="1"/>
        </p:nvGrpSpPr>
        <p:grpSpPr>
          <a:xfrm>
            <a:off x="6902708" y="136525"/>
            <a:ext cx="2205796" cy="823843"/>
            <a:chOff x="1331640" y="1052736"/>
            <a:chExt cx="4896526" cy="18288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685CA42-DA6A-4F99-AAAA-A759A779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052736"/>
              <a:ext cx="1828804" cy="182880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6B8DE0-7282-430A-BAB8-4F860EC5809A}"/>
                </a:ext>
              </a:extLst>
            </p:cNvPr>
            <p:cNvSpPr txBox="1"/>
            <p:nvPr/>
          </p:nvSpPr>
          <p:spPr>
            <a:xfrm>
              <a:off x="2657243" y="1584693"/>
              <a:ext cx="3570923" cy="92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i="1" dirty="0"/>
                <a:t>  Department of</a:t>
              </a:r>
            </a:p>
            <a:p>
              <a:r>
                <a:rPr lang="en-GB" sz="1200" b="1" i="1" dirty="0"/>
                <a:t>Electronic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58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CA2657CF-1B89-4DA3-AED7-E9F834629907}" type="datetimeFigureOut">
              <a:rPr lang="en-US" altLang="en-US" smtClean="0"/>
              <a:pPr/>
              <a:t>5/30/2022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011A8EC-D146-41A9-AC8E-23B47C911C6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66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ctivations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76yVWKgW02GquqAyMrTfIIcUTtycZXwF/view?usp=sharing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ityueegef.github.io/exhibition/" TargetMode="Externa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rjoe.github.io/gef_p8_ACE/" TargetMode="External"/><Relationship Id="rId2" Type="http://schemas.openxmlformats.org/officeDocument/2006/relationships/hyperlink" Target="https://www.youtube.com/watch?v=wvADnTICfPQ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github.com/gorjoe/gef_p8_A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llfireSam/valorant_aim_assist" TargetMode="External"/><Relationship Id="rId2" Type="http://schemas.openxmlformats.org/officeDocument/2006/relationships/hyperlink" Target="https://www.youtube.com/watch?v=_JMfFlzSGPU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wchlkin/PostureCheck" TargetMode="External"/><Relationship Id="rId2" Type="http://schemas.openxmlformats.org/officeDocument/2006/relationships/hyperlink" Target="https://www.youtube.com/watch?v=V94WaBHLkEs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chubrb/P02---Spotted-Skin-Cancer-Image-Recognition" TargetMode="External"/><Relationship Id="rId2" Type="http://schemas.openxmlformats.org/officeDocument/2006/relationships/hyperlink" Target="https://www.youtube.com/watch?v=TJzRMHJYSN4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rorachua/Elective-Recommendation-System" TargetMode="External"/><Relationship Id="rId2" Type="http://schemas.openxmlformats.org/officeDocument/2006/relationships/hyperlink" Target="https://www.youtube.com/watch?v=4eU7Cq4BHQ0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heAirMC/lang_pronunciation_cityu" TargetMode="External"/><Relationship Id="rId2" Type="http://schemas.openxmlformats.org/officeDocument/2006/relationships/hyperlink" Target="https://www.youtube.com/watch?v=29RpBgZeJU0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asYam/P50_SignLanguageTranslator" TargetMode="External"/><Relationship Id="rId2" Type="http://schemas.openxmlformats.org/officeDocument/2006/relationships/hyperlink" Target="https://www.youtube.com/watch?v=lgsdAOW6mO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rinox/Earning-Cryptocurrency-Using-Artificial-Intelligence-Algorithm" TargetMode="External"/><Relationship Id="rId2" Type="http://schemas.openxmlformats.org/officeDocument/2006/relationships/hyperlink" Target="https://www.youtube.com/watch?v=CA3yEnpxk1w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3.jpeg"/><Relationship Id="rId5" Type="http://schemas.openxmlformats.org/officeDocument/2006/relationships/image" Target="../media/image81.emf"/><Relationship Id="rId4" Type="http://schemas.openxmlformats.org/officeDocument/2006/relationships/oleObject" Target="../embeddings/oleObject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tyueegef/gef2020_aiot_exercise_notebooks/tree/main/vitis_ai_pynq_dpu/comparis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3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hinglamchoi/Corona-Net" TargetMode="Externa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hyperlink" Target="https://www.gov.uk/government/publications/national-curriculum-in-england-framework-for-key-stages-1-to-4/the-national-curriculum-in-england-framework-for-key-stages-1-to-4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tau.ac.il/~nachumd/term/FloydMeaning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hyperlink" Target="https://www.apple.com/education/docs/everyone-can-code-curriculum-guide.pdf" TargetMode="External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e.cityu.edu.hk/home/docs/EE-brochure-2021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upas.edu.hk/en/page/detail/3667/" TargetMode="External"/><Relationship Id="rId5" Type="http://schemas.openxmlformats.org/officeDocument/2006/relationships/image" Target="../media/image122.png"/><Relationship Id="rId4" Type="http://schemas.openxmlformats.org/officeDocument/2006/relationships/hyperlink" Target="https://www.ee.cityu.edu.hk/prospective_students/undergraduate_admission/admission_information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edpix.com/photo/1103640/robot-isolated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91298-6549-4AA0-8344-7326F7D1BC18}"/>
              </a:ext>
            </a:extLst>
          </p:cNvPr>
          <p:cNvSpPr txBox="1"/>
          <p:nvPr/>
        </p:nvSpPr>
        <p:spPr>
          <a:xfrm>
            <a:off x="215984" y="116632"/>
            <a:ext cx="869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chemeClr val="lt2"/>
                </a:solidFill>
                <a:latin typeface="Candara" panose="020E0502030303020204" pitchFamily="34" charset="0"/>
                <a:sym typeface="Candara"/>
              </a:rPr>
              <a:t>講題：</a:t>
            </a:r>
            <a:r>
              <a:rPr lang="zh-TW" altLang="en-US" sz="3200" b="1" dirty="0">
                <a:solidFill>
                  <a:schemeClr val="lt2"/>
                </a:solidFill>
                <a:latin typeface="Candara" panose="020E0502030303020204" pitchFamily="34" charset="0"/>
              </a:rPr>
              <a:t>人工智能應用與數學原理</a:t>
            </a:r>
            <a:endParaRPr lang="en-HK" sz="3200" b="1" dirty="0">
              <a:solidFill>
                <a:schemeClr val="lt2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CF9D9-1A2E-4134-8402-960E79D4228E}"/>
              </a:ext>
            </a:extLst>
          </p:cNvPr>
          <p:cNvSpPr txBox="1"/>
          <p:nvPr/>
        </p:nvSpPr>
        <p:spPr>
          <a:xfrm>
            <a:off x="5940152" y="1412776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>
                <a:solidFill>
                  <a:schemeClr val="bg1"/>
                </a:solidFill>
              </a:rPr>
              <a:t>Dr. Ray Cheung</a:t>
            </a:r>
          </a:p>
          <a:p>
            <a:r>
              <a:rPr lang="en-HK" sz="2400" dirty="0">
                <a:solidFill>
                  <a:schemeClr val="bg1"/>
                </a:solidFill>
              </a:rPr>
              <a:t>Associate Professor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13248" r="27058" b="16098"/>
          <a:stretch/>
        </p:blipFill>
        <p:spPr>
          <a:xfrm>
            <a:off x="5796136" y="5762103"/>
            <a:ext cx="3244820" cy="9792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How do computers “see”?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6" name="Google Shape;180;p29">
            <a:extLst>
              <a:ext uri="{FF2B5EF4-FFF2-40B4-BE49-F238E27FC236}">
                <a16:creationId xmlns:a16="http://schemas.microsoft.com/office/drawing/2014/main" id="{477BBD39-E51E-449D-B96B-9159D10906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2401" r="755" b="9804"/>
          <a:stretch/>
        </p:blipFill>
        <p:spPr>
          <a:xfrm>
            <a:off x="4524992" y="2173896"/>
            <a:ext cx="3240360" cy="324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E26EAC92-F359-4093-B6B8-6EE0B0065A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648" y="2564904"/>
            <a:ext cx="2336852" cy="23368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5ECFD-1BB7-4B36-82F0-B3E0C76DF13D}"/>
              </a:ext>
            </a:extLst>
          </p:cNvPr>
          <p:cNvSpPr txBox="1"/>
          <p:nvPr/>
        </p:nvSpPr>
        <p:spPr>
          <a:xfrm>
            <a:off x="1187624" y="175183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W</a:t>
            </a:r>
            <a:r>
              <a:rPr lang="en-HK" altLang="zh-TW" sz="2400" b="1" dirty="0"/>
              <a:t>hat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you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see</a:t>
            </a:r>
            <a:endParaRPr lang="en-HK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F37E9-30B1-4DE8-B68F-12911A049313}"/>
              </a:ext>
            </a:extLst>
          </p:cNvPr>
          <p:cNvSpPr txBox="1"/>
          <p:nvPr/>
        </p:nvSpPr>
        <p:spPr>
          <a:xfrm>
            <a:off x="4572000" y="1505795"/>
            <a:ext cx="357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W</a:t>
            </a:r>
            <a:r>
              <a:rPr lang="en-HK" altLang="zh-TW" sz="2400" b="1" dirty="0"/>
              <a:t>hat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your computer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see</a:t>
            </a:r>
            <a:endParaRPr lang="en-HK" sz="2400" b="1" dirty="0"/>
          </a:p>
        </p:txBody>
      </p:sp>
    </p:spTree>
    <p:extLst>
      <p:ext uri="{BB962C8B-B14F-4D97-AF65-F5344CB8AC3E}">
        <p14:creationId xmlns:p14="http://schemas.microsoft.com/office/powerpoint/2010/main" val="3166069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Extracting features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10" name="Google Shape;314;p40">
            <a:extLst>
              <a:ext uri="{FF2B5EF4-FFF2-40B4-BE49-F238E27FC236}">
                <a16:creationId xmlns:a16="http://schemas.microsoft.com/office/drawing/2014/main" id="{711CC0C0-064B-4FA8-85AF-F3EB7B2A50CD}"/>
              </a:ext>
            </a:extLst>
          </p:cNvPr>
          <p:cNvSpPr txBox="1"/>
          <p:nvPr/>
        </p:nvSpPr>
        <p:spPr>
          <a:xfrm>
            <a:off x="143508" y="1225608"/>
            <a:ext cx="8856984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2400" dirty="0"/>
              <a:t>We look for lines, edges and shapes to learn the concept of a dog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2400" dirty="0"/>
              <a:t>These are the features we want to extract</a:t>
            </a:r>
            <a:endParaRPr sz="2400" dirty="0"/>
          </a:p>
        </p:txBody>
      </p:sp>
      <p:pic>
        <p:nvPicPr>
          <p:cNvPr id="11" name="Google Shape;315;p40">
            <a:extLst>
              <a:ext uri="{FF2B5EF4-FFF2-40B4-BE49-F238E27FC236}">
                <a16:creationId xmlns:a16="http://schemas.microsoft.com/office/drawing/2014/main" id="{90AA1645-8428-499E-92BB-57007461E6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3172"/>
          <a:stretch/>
        </p:blipFill>
        <p:spPr>
          <a:xfrm>
            <a:off x="856080" y="3652523"/>
            <a:ext cx="1837150" cy="18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16;p40">
            <a:extLst>
              <a:ext uri="{FF2B5EF4-FFF2-40B4-BE49-F238E27FC236}">
                <a16:creationId xmlns:a16="http://schemas.microsoft.com/office/drawing/2014/main" id="{1ACF7325-3DAF-4FB4-BC1A-55C80813B8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575" t="11933" r="15661"/>
          <a:stretch/>
        </p:blipFill>
        <p:spPr>
          <a:xfrm>
            <a:off x="3491880" y="3466598"/>
            <a:ext cx="2381926" cy="21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17;p40">
            <a:extLst>
              <a:ext uri="{FF2B5EF4-FFF2-40B4-BE49-F238E27FC236}">
                <a16:creationId xmlns:a16="http://schemas.microsoft.com/office/drawing/2014/main" id="{81E65DB4-A936-4C92-B7F7-531AEB2A723F}"/>
              </a:ext>
            </a:extLst>
          </p:cNvPr>
          <p:cNvSpPr txBox="1"/>
          <p:nvPr/>
        </p:nvSpPr>
        <p:spPr>
          <a:xfrm>
            <a:off x="813805" y="2985798"/>
            <a:ext cx="18372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Image</a:t>
            </a:r>
            <a:endParaRPr sz="2400" dirty="0"/>
          </a:p>
        </p:txBody>
      </p:sp>
      <p:sp>
        <p:nvSpPr>
          <p:cNvPr id="14" name="Google Shape;318;p40">
            <a:extLst>
              <a:ext uri="{FF2B5EF4-FFF2-40B4-BE49-F238E27FC236}">
                <a16:creationId xmlns:a16="http://schemas.microsoft.com/office/drawing/2014/main" id="{61BAB084-CF3E-460D-B29B-4752D29250BB}"/>
              </a:ext>
            </a:extLst>
          </p:cNvPr>
          <p:cNvSpPr txBox="1"/>
          <p:nvPr/>
        </p:nvSpPr>
        <p:spPr>
          <a:xfrm>
            <a:off x="3134671" y="2611751"/>
            <a:ext cx="3096344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Lines, Edges, Shapes</a:t>
            </a:r>
            <a:br>
              <a:rPr lang="en" sz="2400" dirty="0"/>
            </a:br>
            <a:r>
              <a:rPr lang="en-US" altLang="zh-TW" sz="2400" dirty="0"/>
              <a:t>(</a:t>
            </a:r>
            <a:r>
              <a:rPr lang="en-HK" altLang="zh-TW" sz="2400" dirty="0"/>
              <a:t>features)</a:t>
            </a:r>
            <a:endParaRPr sz="2400" dirty="0"/>
          </a:p>
        </p:txBody>
      </p:sp>
      <p:sp>
        <p:nvSpPr>
          <p:cNvPr id="15" name="Google Shape;319;p40">
            <a:extLst>
              <a:ext uri="{FF2B5EF4-FFF2-40B4-BE49-F238E27FC236}">
                <a16:creationId xmlns:a16="http://schemas.microsoft.com/office/drawing/2014/main" id="{1ECB3F11-C889-46DD-92E8-DB64AC51A3B4}"/>
              </a:ext>
            </a:extLst>
          </p:cNvPr>
          <p:cNvSpPr txBox="1"/>
          <p:nvPr/>
        </p:nvSpPr>
        <p:spPr>
          <a:xfrm>
            <a:off x="6781030" y="4028998"/>
            <a:ext cx="1901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Concept of</a:t>
            </a:r>
            <a:br>
              <a:rPr lang="en" sz="2400"/>
            </a:br>
            <a:r>
              <a:rPr lang="en" sz="2400"/>
              <a:t> a dog</a:t>
            </a:r>
            <a:endParaRPr sz="2400"/>
          </a:p>
        </p:txBody>
      </p:sp>
      <p:cxnSp>
        <p:nvCxnSpPr>
          <p:cNvPr id="16" name="Google Shape;320;p40">
            <a:extLst>
              <a:ext uri="{FF2B5EF4-FFF2-40B4-BE49-F238E27FC236}">
                <a16:creationId xmlns:a16="http://schemas.microsoft.com/office/drawing/2014/main" id="{918EB79F-C3FE-402B-8AD9-4BCA5CF420B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693230" y="4563911"/>
            <a:ext cx="798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321;p40">
            <a:extLst>
              <a:ext uri="{FF2B5EF4-FFF2-40B4-BE49-F238E27FC236}">
                <a16:creationId xmlns:a16="http://schemas.microsoft.com/office/drawing/2014/main" id="{628BCAD7-88E2-420A-AF57-58A09E8BE7C1}"/>
              </a:ext>
            </a:extLst>
          </p:cNvPr>
          <p:cNvCxnSpPr/>
          <p:nvPr/>
        </p:nvCxnSpPr>
        <p:spPr>
          <a:xfrm>
            <a:off x="6151430" y="4563898"/>
            <a:ext cx="798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4753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347;p43">
            <a:extLst>
              <a:ext uri="{FF2B5EF4-FFF2-40B4-BE49-F238E27FC236}">
                <a16:creationId xmlns:a16="http://schemas.microsoft.com/office/drawing/2014/main" id="{57FC790C-B448-48F9-90E2-DBE90C6F7E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494" t="33999" r="3963" b="34347"/>
          <a:stretch/>
        </p:blipFill>
        <p:spPr>
          <a:xfrm>
            <a:off x="618987" y="2456747"/>
            <a:ext cx="7906021" cy="35379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Convolution – detecting edges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19" name="Google Shape;346;p43">
            <a:extLst>
              <a:ext uri="{FF2B5EF4-FFF2-40B4-BE49-F238E27FC236}">
                <a16:creationId xmlns:a16="http://schemas.microsoft.com/office/drawing/2014/main" id="{5F886F3B-2FD2-4A2A-B2BD-998AD6E64C56}"/>
              </a:ext>
            </a:extLst>
          </p:cNvPr>
          <p:cNvSpPr txBox="1"/>
          <p:nvPr/>
        </p:nvSpPr>
        <p:spPr>
          <a:xfrm>
            <a:off x="892498" y="970852"/>
            <a:ext cx="7359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HK" sz="2400" dirty="0"/>
              <a:t>The math operation “convolution” can be used to detect edges/extract features from an image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ACD6AB-5B1D-4C73-9DA4-8F39B205F138}"/>
              </a:ext>
            </a:extLst>
          </p:cNvPr>
          <p:cNvSpPr txBox="1"/>
          <p:nvPr/>
        </p:nvSpPr>
        <p:spPr>
          <a:xfrm>
            <a:off x="1619672" y="223471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</a:t>
            </a:r>
            <a:r>
              <a:rPr lang="en-HK" altLang="zh-TW" sz="2400" b="1" dirty="0"/>
              <a:t>mage</a:t>
            </a:r>
            <a:endParaRPr lang="en-HK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4F906-9353-4636-95A2-93127CF6B61B}"/>
              </a:ext>
            </a:extLst>
          </p:cNvPr>
          <p:cNvSpPr txBox="1"/>
          <p:nvPr/>
        </p:nvSpPr>
        <p:spPr>
          <a:xfrm>
            <a:off x="4283968" y="3121576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TW" sz="2400" b="1" dirty="0"/>
              <a:t>Filter/kernel</a:t>
            </a:r>
            <a:endParaRPr lang="en-HK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8F9E33-2A4F-4D17-9170-C784383808C1}"/>
              </a:ext>
            </a:extLst>
          </p:cNvPr>
          <p:cNvSpPr txBox="1"/>
          <p:nvPr/>
        </p:nvSpPr>
        <p:spPr>
          <a:xfrm>
            <a:off x="7045129" y="278092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TW" sz="2400" b="1" dirty="0"/>
              <a:t>Feature map</a:t>
            </a:r>
            <a:endParaRPr lang="en-HK" sz="2400" b="1" dirty="0"/>
          </a:p>
        </p:txBody>
      </p:sp>
    </p:spTree>
    <p:extLst>
      <p:ext uri="{BB962C8B-B14F-4D97-AF65-F5344CB8AC3E}">
        <p14:creationId xmlns:p14="http://schemas.microsoft.com/office/powerpoint/2010/main" val="129002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Convolution – detecting edges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19" name="Google Shape;346;p43">
            <a:extLst>
              <a:ext uri="{FF2B5EF4-FFF2-40B4-BE49-F238E27FC236}">
                <a16:creationId xmlns:a16="http://schemas.microsoft.com/office/drawing/2014/main" id="{5F886F3B-2FD2-4A2A-B2BD-998AD6E64C56}"/>
              </a:ext>
            </a:extLst>
          </p:cNvPr>
          <p:cNvSpPr txBox="1"/>
          <p:nvPr/>
        </p:nvSpPr>
        <p:spPr>
          <a:xfrm>
            <a:off x="827584" y="1186684"/>
            <a:ext cx="7359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HK" sz="2400" dirty="0"/>
              <a:t>These filters can be used to detect horizontal lines, vertical lines, and edges respectively</a:t>
            </a:r>
            <a:endParaRPr sz="2400" dirty="0"/>
          </a:p>
        </p:txBody>
      </p:sp>
      <p:grpSp>
        <p:nvGrpSpPr>
          <p:cNvPr id="8" name="Google Shape;355;p44">
            <a:extLst>
              <a:ext uri="{FF2B5EF4-FFF2-40B4-BE49-F238E27FC236}">
                <a16:creationId xmlns:a16="http://schemas.microsoft.com/office/drawing/2014/main" id="{C5D5E8C4-634A-48D6-82DF-F28BEF8FBE17}"/>
              </a:ext>
            </a:extLst>
          </p:cNvPr>
          <p:cNvGrpSpPr/>
          <p:nvPr/>
        </p:nvGrpSpPr>
        <p:grpSpPr>
          <a:xfrm>
            <a:off x="395536" y="2924944"/>
            <a:ext cx="3053200" cy="2128253"/>
            <a:chOff x="912025" y="1834675"/>
            <a:chExt cx="2396403" cy="1926005"/>
          </a:xfrm>
        </p:grpSpPr>
        <p:pic>
          <p:nvPicPr>
            <p:cNvPr id="9" name="Google Shape;356;p44" descr="\begin{bmatrix}&#10;1&amp;1&amp;1\\&#10;0&amp;0&amp;0\\&#10;-1&amp;-1&amp;-1&#10;\end{bmatrix}" title="MathEquation,#000000">
              <a:extLst>
                <a:ext uri="{FF2B5EF4-FFF2-40B4-BE49-F238E27FC236}">
                  <a16:creationId xmlns:a16="http://schemas.microsoft.com/office/drawing/2014/main" id="{43BB722D-D1D6-4816-8C4D-5F793E9C304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12025" y="1834675"/>
              <a:ext cx="2396226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357;p44">
              <a:extLst>
                <a:ext uri="{FF2B5EF4-FFF2-40B4-BE49-F238E27FC236}">
                  <a16:creationId xmlns:a16="http://schemas.microsoft.com/office/drawing/2014/main" id="{B8EB468B-900B-401E-90B0-F9FB0DCA2AD2}"/>
                </a:ext>
              </a:extLst>
            </p:cNvPr>
            <p:cNvSpPr txBox="1"/>
            <p:nvPr/>
          </p:nvSpPr>
          <p:spPr>
            <a:xfrm>
              <a:off x="912028" y="3285480"/>
              <a:ext cx="23964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Horizontal line filter</a:t>
              </a:r>
              <a:endParaRPr sz="1800" b="1" dirty="0"/>
            </a:p>
          </p:txBody>
        </p:sp>
      </p:grpSp>
      <p:grpSp>
        <p:nvGrpSpPr>
          <p:cNvPr id="11" name="Google Shape;358;p44">
            <a:extLst>
              <a:ext uri="{FF2B5EF4-FFF2-40B4-BE49-F238E27FC236}">
                <a16:creationId xmlns:a16="http://schemas.microsoft.com/office/drawing/2014/main" id="{C5A44384-8809-494C-8BC8-C6FA4FFFCCD1}"/>
              </a:ext>
            </a:extLst>
          </p:cNvPr>
          <p:cNvGrpSpPr/>
          <p:nvPr/>
        </p:nvGrpSpPr>
        <p:grpSpPr>
          <a:xfrm>
            <a:off x="3332672" y="2924944"/>
            <a:ext cx="2710724" cy="2111384"/>
            <a:chOff x="3635764" y="1834675"/>
            <a:chExt cx="2127600" cy="1910739"/>
          </a:xfrm>
        </p:grpSpPr>
        <p:pic>
          <p:nvPicPr>
            <p:cNvPr id="12" name="Google Shape;359;p44" descr="\begin{bmatrix}&#10;1&amp;0&amp;-1\\&#10;1&amp;0&amp;-1\\&#10;1&amp;0&amp;-1&#10;\end{bmatrix}" title="MathEquation,#000000">
              <a:extLst>
                <a:ext uri="{FF2B5EF4-FFF2-40B4-BE49-F238E27FC236}">
                  <a16:creationId xmlns:a16="http://schemas.microsoft.com/office/drawing/2014/main" id="{F436AD04-1310-4634-95EE-CAE54E433BD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09850" y="1834675"/>
              <a:ext cx="1899066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360;p44">
              <a:extLst>
                <a:ext uri="{FF2B5EF4-FFF2-40B4-BE49-F238E27FC236}">
                  <a16:creationId xmlns:a16="http://schemas.microsoft.com/office/drawing/2014/main" id="{6EBA2FDB-4046-4D7C-ACB0-7CADCE972F67}"/>
                </a:ext>
              </a:extLst>
            </p:cNvPr>
            <p:cNvSpPr txBox="1"/>
            <p:nvPr/>
          </p:nvSpPr>
          <p:spPr>
            <a:xfrm>
              <a:off x="3635764" y="3270214"/>
              <a:ext cx="21276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Vertical line filter</a:t>
              </a:r>
              <a:endParaRPr sz="1800" b="1" dirty="0"/>
            </a:p>
          </p:txBody>
        </p:sp>
      </p:grpSp>
      <p:grpSp>
        <p:nvGrpSpPr>
          <p:cNvPr id="14" name="Google Shape;361;p44">
            <a:extLst>
              <a:ext uri="{FF2B5EF4-FFF2-40B4-BE49-F238E27FC236}">
                <a16:creationId xmlns:a16="http://schemas.microsoft.com/office/drawing/2014/main" id="{74FA0036-0F1E-4E85-839F-A009706FAE24}"/>
              </a:ext>
            </a:extLst>
          </p:cNvPr>
          <p:cNvGrpSpPr/>
          <p:nvPr/>
        </p:nvGrpSpPr>
        <p:grpSpPr>
          <a:xfrm>
            <a:off x="5822733" y="2924944"/>
            <a:ext cx="3052975" cy="2031494"/>
            <a:chOff x="5981275" y="1758475"/>
            <a:chExt cx="2396226" cy="1838441"/>
          </a:xfrm>
        </p:grpSpPr>
        <p:pic>
          <p:nvPicPr>
            <p:cNvPr id="15" name="Google Shape;362;p44" descr="\begin{bmatrix}&#10;0&amp;-1&amp;0\\-1&amp;4&amp;-1\\0&amp;-1&amp;0\\&#10;\end{bmatrix}" title="MathEquation,#000000">
              <a:extLst>
                <a:ext uri="{FF2B5EF4-FFF2-40B4-BE49-F238E27FC236}">
                  <a16:creationId xmlns:a16="http://schemas.microsoft.com/office/drawing/2014/main" id="{DB8BD82D-2FC3-4631-9BAD-A707485EB84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81275" y="1758475"/>
              <a:ext cx="2396226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363;p44">
              <a:extLst>
                <a:ext uri="{FF2B5EF4-FFF2-40B4-BE49-F238E27FC236}">
                  <a16:creationId xmlns:a16="http://schemas.microsoft.com/office/drawing/2014/main" id="{0143735B-FF41-4F6E-9DE8-A4669C818117}"/>
                </a:ext>
              </a:extLst>
            </p:cNvPr>
            <p:cNvSpPr txBox="1"/>
            <p:nvPr/>
          </p:nvSpPr>
          <p:spPr>
            <a:xfrm>
              <a:off x="6063727" y="3121716"/>
              <a:ext cx="22770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Laplacian filter</a:t>
              </a:r>
              <a:br>
                <a:rPr lang="en" sz="1800" b="1" dirty="0"/>
              </a:br>
              <a:r>
                <a:rPr lang="en" sz="1800" b="1" dirty="0"/>
                <a:t>(edge detection)</a:t>
              </a:r>
              <a:endParaRPr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92416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Convolution – detecting edges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grpSp>
        <p:nvGrpSpPr>
          <p:cNvPr id="17" name="Google Shape;371;p45">
            <a:extLst>
              <a:ext uri="{FF2B5EF4-FFF2-40B4-BE49-F238E27FC236}">
                <a16:creationId xmlns:a16="http://schemas.microsoft.com/office/drawing/2014/main" id="{F56F87E8-B42F-48E3-A8D1-620BF16F53FA}"/>
              </a:ext>
            </a:extLst>
          </p:cNvPr>
          <p:cNvGrpSpPr/>
          <p:nvPr/>
        </p:nvGrpSpPr>
        <p:grpSpPr>
          <a:xfrm>
            <a:off x="179512" y="1340768"/>
            <a:ext cx="8784974" cy="4464496"/>
            <a:chOff x="1384850" y="1339950"/>
            <a:chExt cx="6383226" cy="2757175"/>
          </a:xfrm>
        </p:grpSpPr>
        <p:pic>
          <p:nvPicPr>
            <p:cNvPr id="18" name="Google Shape;372;p45">
              <a:extLst>
                <a:ext uri="{FF2B5EF4-FFF2-40B4-BE49-F238E27FC236}">
                  <a16:creationId xmlns:a16="http://schemas.microsoft.com/office/drawing/2014/main" id="{FABB9401-21FB-4701-A798-5AEA0182C80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662679" y="1339950"/>
              <a:ext cx="1823183" cy="1172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373;p45">
              <a:extLst>
                <a:ext uri="{FF2B5EF4-FFF2-40B4-BE49-F238E27FC236}">
                  <a16:creationId xmlns:a16="http://schemas.microsoft.com/office/drawing/2014/main" id="{CB31578D-B599-4F8F-AF93-5B2F2C3769C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44893" y="2923119"/>
              <a:ext cx="1823183" cy="1174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374;p45">
              <a:extLst>
                <a:ext uri="{FF2B5EF4-FFF2-40B4-BE49-F238E27FC236}">
                  <a16:creationId xmlns:a16="http://schemas.microsoft.com/office/drawing/2014/main" id="{BA1B205B-ECF4-4A18-85FC-B9416F603FD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8293" y="2923119"/>
              <a:ext cx="1828915" cy="1174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375;p45">
              <a:extLst>
                <a:ext uri="{FF2B5EF4-FFF2-40B4-BE49-F238E27FC236}">
                  <a16:creationId xmlns:a16="http://schemas.microsoft.com/office/drawing/2014/main" id="{87144B1B-5CA5-4C89-AD41-C6FECD3866B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84850" y="2923739"/>
              <a:ext cx="1823183" cy="11727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" name="Google Shape;376;p45">
              <a:extLst>
                <a:ext uri="{FF2B5EF4-FFF2-40B4-BE49-F238E27FC236}">
                  <a16:creationId xmlns:a16="http://schemas.microsoft.com/office/drawing/2014/main" id="{F286731D-EDCA-4CB0-9D31-F930C7E41556}"/>
                </a:ext>
              </a:extLst>
            </p:cNvPr>
            <p:cNvCxnSpPr/>
            <p:nvPr/>
          </p:nvCxnSpPr>
          <p:spPr>
            <a:xfrm flipH="1">
              <a:off x="2677548" y="2324136"/>
              <a:ext cx="775500" cy="471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377;p45">
              <a:extLst>
                <a:ext uri="{FF2B5EF4-FFF2-40B4-BE49-F238E27FC236}">
                  <a16:creationId xmlns:a16="http://schemas.microsoft.com/office/drawing/2014/main" id="{75E316EB-BDE0-4DE8-BF58-A93D5ADDC3B3}"/>
                </a:ext>
              </a:extLst>
            </p:cNvPr>
            <p:cNvCxnSpPr/>
            <p:nvPr/>
          </p:nvCxnSpPr>
          <p:spPr>
            <a:xfrm>
              <a:off x="4574260" y="2475698"/>
              <a:ext cx="0" cy="411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378;p45">
              <a:extLst>
                <a:ext uri="{FF2B5EF4-FFF2-40B4-BE49-F238E27FC236}">
                  <a16:creationId xmlns:a16="http://schemas.microsoft.com/office/drawing/2014/main" id="{598BE6BF-8CA1-4F42-BB8C-11DC1DF03588}"/>
                </a:ext>
              </a:extLst>
            </p:cNvPr>
            <p:cNvCxnSpPr/>
            <p:nvPr/>
          </p:nvCxnSpPr>
          <p:spPr>
            <a:xfrm>
              <a:off x="5635345" y="2305524"/>
              <a:ext cx="734400" cy="5091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B89756-84A9-4137-9BC8-218B1F489622}"/>
              </a:ext>
            </a:extLst>
          </p:cNvPr>
          <p:cNvSpPr txBox="1"/>
          <p:nvPr/>
        </p:nvSpPr>
        <p:spPr>
          <a:xfrm>
            <a:off x="637777" y="1514357"/>
            <a:ext cx="238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An image after taking the convolution with…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4D6F8D-268E-49EA-8CA6-4C02D8970600}"/>
              </a:ext>
            </a:extLst>
          </p:cNvPr>
          <p:cNvSpPr txBox="1"/>
          <p:nvPr/>
        </p:nvSpPr>
        <p:spPr>
          <a:xfrm>
            <a:off x="272408" y="2899123"/>
            <a:ext cx="238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Horizontal line 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717C5-EC37-447C-A80D-76F77A8B790C}"/>
              </a:ext>
            </a:extLst>
          </p:cNvPr>
          <p:cNvSpPr txBox="1"/>
          <p:nvPr/>
        </p:nvSpPr>
        <p:spPr>
          <a:xfrm>
            <a:off x="2717308" y="337533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Vertical line filter</a:t>
            </a:r>
          </a:p>
          <a:p>
            <a:endParaRPr lang="en-H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CC5EE2-81F6-4033-B75C-B325E0778CF6}"/>
              </a:ext>
            </a:extLst>
          </p:cNvPr>
          <p:cNvSpPr/>
          <p:nvPr/>
        </p:nvSpPr>
        <p:spPr>
          <a:xfrm>
            <a:off x="6804248" y="2780928"/>
            <a:ext cx="1751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Laplacian filter</a:t>
            </a:r>
            <a:br>
              <a:rPr lang="en-HK" b="1" dirty="0"/>
            </a:br>
            <a:r>
              <a:rPr lang="en-HK" b="1" dirty="0"/>
              <a:t>(edge detection)</a:t>
            </a:r>
          </a:p>
        </p:txBody>
      </p:sp>
    </p:spTree>
    <p:extLst>
      <p:ext uri="{BB962C8B-B14F-4D97-AF65-F5344CB8AC3E}">
        <p14:creationId xmlns:p14="http://schemas.microsoft.com/office/powerpoint/2010/main" val="3072186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56490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Now I have the features, </a:t>
            </a:r>
          </a:p>
          <a:p>
            <a:r>
              <a:rPr lang="en-HK" sz="3600" b="1" dirty="0">
                <a:solidFill>
                  <a:srgbClr val="0070C0"/>
                </a:solidFill>
              </a:rPr>
              <a:t>what’s next?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08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483417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Modelling the brain </a:t>
            </a:r>
            <a:br>
              <a:rPr lang="en-HK" sz="3600" b="1" dirty="0">
                <a:solidFill>
                  <a:srgbClr val="0070C0"/>
                </a:solidFill>
              </a:rPr>
            </a:br>
            <a:r>
              <a:rPr lang="en-HK" sz="3600" b="1" dirty="0">
                <a:solidFill>
                  <a:srgbClr val="0070C0"/>
                </a:solidFill>
              </a:rPr>
              <a:t>– artificial neural network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10" name="Google Shape;357;p32">
            <a:extLst>
              <a:ext uri="{FF2B5EF4-FFF2-40B4-BE49-F238E27FC236}">
                <a16:creationId xmlns:a16="http://schemas.microsoft.com/office/drawing/2014/main" id="{F68E489D-9CEE-4C25-968A-1C6AF55C53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2878" t="37269" r="26263" b="18519"/>
          <a:stretch/>
        </p:blipFill>
        <p:spPr>
          <a:xfrm>
            <a:off x="4908712" y="2793382"/>
            <a:ext cx="4102199" cy="199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8;p32">
            <a:extLst>
              <a:ext uri="{FF2B5EF4-FFF2-40B4-BE49-F238E27FC236}">
                <a16:creationId xmlns:a16="http://schemas.microsoft.com/office/drawing/2014/main" id="{1E3E1279-BBFC-4E5D-9379-B6D7125ABD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2564904"/>
            <a:ext cx="4513175" cy="291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output = g(\vec{w} \cdot \vec{x} + w_0)">
            <a:extLst>
              <a:ext uri="{FF2B5EF4-FFF2-40B4-BE49-F238E27FC236}">
                <a16:creationId xmlns:a16="http://schemas.microsoft.com/office/drawing/2014/main" id="{CD77E489-9F11-4E67-B31F-FE8F00EE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60" y="5013176"/>
            <a:ext cx="3449960" cy="42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CEA88-68B2-4C22-8D97-D34B5B379E52}"/>
              </a:ext>
            </a:extLst>
          </p:cNvPr>
          <p:cNvSpPr txBox="1"/>
          <p:nvPr/>
        </p:nvSpPr>
        <p:spPr>
          <a:xfrm>
            <a:off x="1403648" y="191683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b="1" dirty="0"/>
              <a:t>A biological neuron</a:t>
            </a:r>
          </a:p>
        </p:txBody>
      </p:sp>
    </p:spTree>
    <p:extLst>
      <p:ext uri="{BB962C8B-B14F-4D97-AF65-F5344CB8AC3E}">
        <p14:creationId xmlns:p14="http://schemas.microsoft.com/office/powerpoint/2010/main" val="8629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4F65-7BF2-4C2D-AFC6-05EA1CE79C2C}"/>
              </a:ext>
            </a:extLst>
          </p:cNvPr>
          <p:cNvSpPr txBox="1">
            <a:spLocks/>
          </p:cNvSpPr>
          <p:nvPr/>
        </p:nvSpPr>
        <p:spPr bwMode="auto">
          <a:xfrm>
            <a:off x="1243559" y="483417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kern="0" dirty="0">
                <a:solidFill>
                  <a:srgbClr val="0070C0"/>
                </a:solidFill>
                <a:ea typeface="Arial"/>
                <a:cs typeface="Arial"/>
                <a:sym typeface="Arial"/>
              </a:rPr>
              <a:t>Activation Function ━ Adding Non-Linearity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4" name="Google Shape;387;p36">
            <a:extLst>
              <a:ext uri="{FF2B5EF4-FFF2-40B4-BE49-F238E27FC236}">
                <a16:creationId xmlns:a16="http://schemas.microsoft.com/office/drawing/2014/main" id="{AB6903EE-B027-4EB7-9EFE-AB52681149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528" y="1556792"/>
            <a:ext cx="8820472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2;p36">
            <a:extLst>
              <a:ext uri="{FF2B5EF4-FFF2-40B4-BE49-F238E27FC236}">
                <a16:creationId xmlns:a16="http://schemas.microsoft.com/office/drawing/2014/main" id="{3CD44CB5-FF07-4F72-89D5-A8762A433943}"/>
              </a:ext>
            </a:extLst>
          </p:cNvPr>
          <p:cNvSpPr txBox="1"/>
          <p:nvPr/>
        </p:nvSpPr>
        <p:spPr>
          <a:xfrm>
            <a:off x="1016348" y="5262803"/>
            <a:ext cx="73938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Full list of common activation functions: </a:t>
            </a:r>
            <a:r>
              <a:rPr lang="en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https://keras.io/activations/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1684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483417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Modelling the brain </a:t>
            </a:r>
            <a:br>
              <a:rPr lang="en-HK" sz="3600" b="1" dirty="0">
                <a:solidFill>
                  <a:srgbClr val="0070C0"/>
                </a:solidFill>
              </a:rPr>
            </a:br>
            <a:r>
              <a:rPr lang="en-HK" sz="3600" b="1" dirty="0">
                <a:solidFill>
                  <a:srgbClr val="0070C0"/>
                </a:solidFill>
              </a:rPr>
              <a:t>– artificial neural network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8" name="Google Shape;366;p33">
            <a:extLst>
              <a:ext uri="{FF2B5EF4-FFF2-40B4-BE49-F238E27FC236}">
                <a16:creationId xmlns:a16="http://schemas.microsoft.com/office/drawing/2014/main" id="{CA0DA090-42A5-4465-B8AC-5EE32850F7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3365" y="2717061"/>
            <a:ext cx="4596051" cy="319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7;p33">
            <a:extLst>
              <a:ext uri="{FF2B5EF4-FFF2-40B4-BE49-F238E27FC236}">
                <a16:creationId xmlns:a16="http://schemas.microsoft.com/office/drawing/2014/main" id="{4CCEEDAA-DD0C-4AE0-A5DF-C7AA87EF64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18" t="6109" r="3773" b="6108"/>
          <a:stretch/>
        </p:blipFill>
        <p:spPr>
          <a:xfrm>
            <a:off x="83595" y="2734626"/>
            <a:ext cx="4996849" cy="30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0;p32">
            <a:extLst>
              <a:ext uri="{FF2B5EF4-FFF2-40B4-BE49-F238E27FC236}">
                <a16:creationId xmlns:a16="http://schemas.microsoft.com/office/drawing/2014/main" id="{18119BC0-D62D-4B51-82AF-439B4E28D9CB}"/>
              </a:ext>
            </a:extLst>
          </p:cNvPr>
          <p:cNvSpPr txBox="1"/>
          <p:nvPr/>
        </p:nvSpPr>
        <p:spPr>
          <a:xfrm>
            <a:off x="611560" y="1412776"/>
            <a:ext cx="8328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HK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Putting many neurons together, we have an artificial neural network</a:t>
            </a: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Aka: deep neural network, </a:t>
            </a:r>
            <a:r>
              <a:rPr lang="en-HK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fully connected neural network,</a:t>
            </a: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connectionist system, multilayer perceptron etc</a:t>
            </a:r>
            <a:endParaRPr sz="18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543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40466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Learning the filters by </a:t>
            </a:r>
            <a:br>
              <a:rPr lang="en-HK" sz="3600" b="1" dirty="0">
                <a:solidFill>
                  <a:srgbClr val="0070C0"/>
                </a:solidFill>
              </a:rPr>
            </a:br>
            <a:r>
              <a:rPr lang="en-HK" sz="3600" b="1" dirty="0">
                <a:solidFill>
                  <a:srgbClr val="0070C0"/>
                </a:solidFill>
              </a:rPr>
              <a:t>convolutional neural network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FA7C82-3F23-44D7-8C21-E50D7512297B}"/>
              </a:ext>
            </a:extLst>
          </p:cNvPr>
          <p:cNvGrpSpPr/>
          <p:nvPr/>
        </p:nvGrpSpPr>
        <p:grpSpPr>
          <a:xfrm>
            <a:off x="251520" y="2676087"/>
            <a:ext cx="8683899" cy="3057169"/>
            <a:chOff x="316626" y="2373189"/>
            <a:chExt cx="8683899" cy="3057169"/>
          </a:xfrm>
        </p:grpSpPr>
        <p:pic>
          <p:nvPicPr>
            <p:cNvPr id="17" name="Google Shape;198;p32">
              <a:extLst>
                <a:ext uri="{FF2B5EF4-FFF2-40B4-BE49-F238E27FC236}">
                  <a16:creationId xmlns:a16="http://schemas.microsoft.com/office/drawing/2014/main" id="{942C79CB-4B79-401E-97D1-90602D44B82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6626" y="2420888"/>
              <a:ext cx="8482880" cy="29510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0;p32">
              <a:extLst>
                <a:ext uri="{FF2B5EF4-FFF2-40B4-BE49-F238E27FC236}">
                  <a16:creationId xmlns:a16="http://schemas.microsoft.com/office/drawing/2014/main" id="{04E03386-CC17-4F07-8279-4D8CB4E57B27}"/>
                </a:ext>
              </a:extLst>
            </p:cNvPr>
            <p:cNvGrpSpPr/>
            <p:nvPr/>
          </p:nvGrpSpPr>
          <p:grpSpPr>
            <a:xfrm>
              <a:off x="7490332" y="2996952"/>
              <a:ext cx="611767" cy="2016224"/>
              <a:chOff x="7566525" y="1702250"/>
              <a:chExt cx="543600" cy="1880400"/>
            </a:xfrm>
          </p:grpSpPr>
          <p:sp>
            <p:nvSpPr>
              <p:cNvPr id="21" name="Google Shape;201;p32">
                <a:extLst>
                  <a:ext uri="{FF2B5EF4-FFF2-40B4-BE49-F238E27FC236}">
                    <a16:creationId xmlns:a16="http://schemas.microsoft.com/office/drawing/2014/main" id="{603103DC-7EA0-4CF9-84B8-1BD99CCBBAD6}"/>
                  </a:ext>
                </a:extLst>
              </p:cNvPr>
              <p:cNvSpPr/>
              <p:nvPr/>
            </p:nvSpPr>
            <p:spPr>
              <a:xfrm>
                <a:off x="7566525" y="1702250"/>
                <a:ext cx="543600" cy="1880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2" name="Google Shape;202;p32">
                <a:extLst>
                  <a:ext uri="{FF2B5EF4-FFF2-40B4-BE49-F238E27FC236}">
                    <a16:creationId xmlns:a16="http://schemas.microsoft.com/office/drawing/2014/main" id="{5AA79A26-A062-4B58-B906-6B467CB5802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566525" y="1702250"/>
                <a:ext cx="543600" cy="543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03;p32">
                <a:extLst>
                  <a:ext uri="{FF2B5EF4-FFF2-40B4-BE49-F238E27FC236}">
                    <a16:creationId xmlns:a16="http://schemas.microsoft.com/office/drawing/2014/main" id="{B7909C86-1F15-488D-9A24-C6716BCF208F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96050" y="2400175"/>
                <a:ext cx="484550" cy="484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04;p32">
                <a:extLst>
                  <a:ext uri="{FF2B5EF4-FFF2-40B4-BE49-F238E27FC236}">
                    <a16:creationId xmlns:a16="http://schemas.microsoft.com/office/drawing/2014/main" id="{C362578D-F975-4F24-BF53-6FD7009710AE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596050" y="2977875"/>
                <a:ext cx="484550" cy="4961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3176F0-3202-4607-A8EE-E635F51BB9AF}"/>
                </a:ext>
              </a:extLst>
            </p:cNvPr>
            <p:cNvGrpSpPr/>
            <p:nvPr/>
          </p:nvGrpSpPr>
          <p:grpSpPr>
            <a:xfrm>
              <a:off x="395536" y="2933948"/>
              <a:ext cx="1434404" cy="1330891"/>
              <a:chOff x="-575852" y="4293096"/>
              <a:chExt cx="2627572" cy="243795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586F449-626D-4239-A650-87F2A7F285C7}"/>
                  </a:ext>
                </a:extLst>
              </p:cNvPr>
              <p:cNvSpPr/>
              <p:nvPr/>
            </p:nvSpPr>
            <p:spPr>
              <a:xfrm>
                <a:off x="-575852" y="4293096"/>
                <a:ext cx="2627572" cy="24379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pic>
            <p:nvPicPr>
              <p:cNvPr id="26" name="Google Shape;112;p21">
                <a:extLst>
                  <a:ext uri="{FF2B5EF4-FFF2-40B4-BE49-F238E27FC236}">
                    <a16:creationId xmlns:a16="http://schemas.microsoft.com/office/drawing/2014/main" id="{C9CCC800-03AA-48E6-B4EB-0F8D266570F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324544" y="4394199"/>
                <a:ext cx="2336852" cy="23368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7FECB5-3B8A-4F27-A980-C8747BFB0F48}"/>
                </a:ext>
              </a:extLst>
            </p:cNvPr>
            <p:cNvSpPr txBox="1"/>
            <p:nvPr/>
          </p:nvSpPr>
          <p:spPr>
            <a:xfrm>
              <a:off x="2915816" y="5003884"/>
              <a:ext cx="15841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Feature map</a:t>
              </a:r>
              <a:endParaRPr lang="en-HK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A93605-828A-4982-8BD8-1F67F66E902F}"/>
                </a:ext>
              </a:extLst>
            </p:cNvPr>
            <p:cNvSpPr txBox="1"/>
            <p:nvPr/>
          </p:nvSpPr>
          <p:spPr>
            <a:xfrm>
              <a:off x="4427984" y="4509119"/>
              <a:ext cx="1440164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Feature map</a:t>
              </a:r>
              <a:endParaRPr lang="en-HK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4D6FF5-2067-4921-95B8-3C9B239D669D}"/>
                </a:ext>
              </a:extLst>
            </p:cNvPr>
            <p:cNvSpPr txBox="1"/>
            <p:nvPr/>
          </p:nvSpPr>
          <p:spPr>
            <a:xfrm>
              <a:off x="6156176" y="5061025"/>
              <a:ext cx="1440164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Feature map</a:t>
              </a:r>
              <a:endParaRPr lang="en-HK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83B22F-6E7C-4637-8207-9920DD9978BF}"/>
                </a:ext>
              </a:extLst>
            </p:cNvPr>
            <p:cNvSpPr txBox="1"/>
            <p:nvPr/>
          </p:nvSpPr>
          <p:spPr>
            <a:xfrm>
              <a:off x="6300192" y="3834662"/>
              <a:ext cx="936104" cy="2424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HK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6E0988-AD42-475D-BC9F-00B5ECC71B01}"/>
                </a:ext>
              </a:extLst>
            </p:cNvPr>
            <p:cNvSpPr txBox="1"/>
            <p:nvPr/>
          </p:nvSpPr>
          <p:spPr>
            <a:xfrm>
              <a:off x="5055310" y="2373189"/>
              <a:ext cx="173761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Fully connected layer</a:t>
              </a:r>
              <a:endParaRPr lang="en-HK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36326-62DD-4CEF-A910-9FF9E51B84B6}"/>
                </a:ext>
              </a:extLst>
            </p:cNvPr>
            <p:cNvSpPr txBox="1"/>
            <p:nvPr/>
          </p:nvSpPr>
          <p:spPr>
            <a:xfrm>
              <a:off x="6667669" y="2533053"/>
              <a:ext cx="2332856" cy="4638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Class probability</a:t>
              </a:r>
              <a:endParaRPr lang="en-HK" sz="2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11A827-3673-4483-A2F7-4AC0B7A46109}"/>
                </a:ext>
              </a:extLst>
            </p:cNvPr>
            <p:cNvSpPr txBox="1"/>
            <p:nvPr/>
          </p:nvSpPr>
          <p:spPr>
            <a:xfrm>
              <a:off x="8164392" y="3103718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90%</a:t>
              </a:r>
              <a:endParaRPr lang="en-HK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AE4AD5-478C-46E8-AF39-FF96C3DF2313}"/>
                </a:ext>
              </a:extLst>
            </p:cNvPr>
            <p:cNvSpPr txBox="1"/>
            <p:nvPr/>
          </p:nvSpPr>
          <p:spPr>
            <a:xfrm>
              <a:off x="8145431" y="3761756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5%</a:t>
              </a:r>
              <a:endParaRPr lang="en-HK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C65675-C958-4286-B81E-8FE52F331475}"/>
                </a:ext>
              </a:extLst>
            </p:cNvPr>
            <p:cNvSpPr txBox="1"/>
            <p:nvPr/>
          </p:nvSpPr>
          <p:spPr>
            <a:xfrm>
              <a:off x="8164392" y="4382163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5%</a:t>
              </a:r>
              <a:endParaRPr lang="en-HK" dirty="0"/>
            </a:p>
          </p:txBody>
        </p:sp>
      </p:grpSp>
      <p:sp>
        <p:nvSpPr>
          <p:cNvPr id="35" name="Google Shape;346;p43">
            <a:extLst>
              <a:ext uri="{FF2B5EF4-FFF2-40B4-BE49-F238E27FC236}">
                <a16:creationId xmlns:a16="http://schemas.microsoft.com/office/drawing/2014/main" id="{A7B3DB01-A1E2-4EED-830D-2C1A904127EC}"/>
              </a:ext>
            </a:extLst>
          </p:cNvPr>
          <p:cNvSpPr txBox="1"/>
          <p:nvPr/>
        </p:nvSpPr>
        <p:spPr>
          <a:xfrm>
            <a:off x="630948" y="1441632"/>
            <a:ext cx="7359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HK" sz="2400" dirty="0"/>
              <a:t>Instead of handcrafting the filters, they can be learned by the convolutional neural network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8253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323528" y="1484784"/>
            <a:ext cx="7128792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TW" altLang="en-US" dirty="0"/>
              <a:t>大綱內容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C5AB94-0453-446E-8C0D-6BCFAF9FA6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/>
              <a:t>AI </a:t>
            </a:r>
            <a:r>
              <a:rPr lang="en-HK" dirty="0" err="1"/>
              <a:t>Pokemon</a:t>
            </a:r>
            <a:r>
              <a:rPr lang="zh-TW" altLang="en-US" dirty="0"/>
              <a:t>示範</a:t>
            </a:r>
            <a:endParaRPr lang="en-HK" dirty="0"/>
          </a:p>
          <a:p>
            <a:r>
              <a:rPr lang="zh-TW" altLang="en-US" dirty="0"/>
              <a:t>人工智能應用 </a:t>
            </a:r>
            <a:r>
              <a:rPr lang="en-HK" altLang="zh-TW" dirty="0"/>
              <a:t>- </a:t>
            </a:r>
            <a:r>
              <a:rPr lang="zh-TW" altLang="en-US" dirty="0"/>
              <a:t>中學生作品</a:t>
            </a:r>
            <a:endParaRPr lang="en-HK" altLang="zh-TW" dirty="0"/>
          </a:p>
          <a:p>
            <a:r>
              <a:rPr lang="zh-TW" altLang="en-US" dirty="0"/>
              <a:t>人工智能的數學應用</a:t>
            </a:r>
            <a:endParaRPr lang="en-US" altLang="zh-TW" dirty="0"/>
          </a:p>
          <a:p>
            <a:r>
              <a:rPr lang="zh-TW" altLang="en-US" dirty="0"/>
              <a:t>從 </a:t>
            </a:r>
            <a:r>
              <a:rPr lang="en-US" altLang="zh-TW" dirty="0"/>
              <a:t>K12 </a:t>
            </a:r>
            <a:r>
              <a:rPr lang="zh-TW" altLang="en-US" dirty="0"/>
              <a:t>到大學學習機會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972797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251520" y="548680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Hands-on coding!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1886D-F899-48C5-8662-86AAE1B1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5" y="1318124"/>
            <a:ext cx="4032448" cy="4032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C718B-4DA9-492C-ABCB-F2DEF301F500}"/>
              </a:ext>
            </a:extLst>
          </p:cNvPr>
          <p:cNvSpPr txBox="1"/>
          <p:nvPr/>
        </p:nvSpPr>
        <p:spPr>
          <a:xfrm>
            <a:off x="1943707" y="5376902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hlinkClick r:id="rId3"/>
              </a:rPr>
              <a:t>https://drive.google.com/file/d/176yVWKgW02GquqAyMrTfIIcUTtycZXwF/view?usp=sharing</a:t>
            </a:r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658341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orbel"/>
              <a:buNone/>
            </a:pPr>
            <a:r>
              <a:rPr lang="en-US"/>
              <a:t>AI Education in HK</a:t>
            </a:r>
            <a:endParaRPr/>
          </a:p>
        </p:txBody>
      </p:sp>
      <p:pic>
        <p:nvPicPr>
          <p:cNvPr id="909" name="Google Shape;909;p102"/>
          <p:cNvPicPr preferRelativeResize="0"/>
          <p:nvPr/>
        </p:nvPicPr>
        <p:blipFill rotWithShape="1">
          <a:blip r:embed="rId3">
            <a:alphaModFix/>
          </a:blip>
          <a:srcRect l="12560" r="1173"/>
          <a:stretch/>
        </p:blipFill>
        <p:spPr>
          <a:xfrm>
            <a:off x="4950051" y="4171150"/>
            <a:ext cx="4054648" cy="26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02"/>
          <p:cNvPicPr preferRelativeResize="0"/>
          <p:nvPr/>
        </p:nvPicPr>
        <p:blipFill rotWithShape="1">
          <a:blip r:embed="rId4">
            <a:alphaModFix/>
          </a:blip>
          <a:srcRect l="11323"/>
          <a:stretch/>
        </p:blipFill>
        <p:spPr>
          <a:xfrm>
            <a:off x="4960051" y="1346775"/>
            <a:ext cx="4054650" cy="259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25" y="1379275"/>
            <a:ext cx="4645253" cy="267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208139"/>
            <a:ext cx="4058924" cy="2497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16"/>
          <p:cNvSpPr txBox="1"/>
          <p:nvPr/>
        </p:nvSpPr>
        <p:spPr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Many to One, One to Many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多對一，一對多 </a:t>
            </a:r>
            <a:endParaRPr sz="36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16"/>
          <p:cNvSpPr/>
          <p:nvPr/>
        </p:nvSpPr>
        <p:spPr>
          <a:xfrm>
            <a:off x="1197020" y="1941020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16"/>
          <p:cNvSpPr/>
          <p:nvPr/>
        </p:nvSpPr>
        <p:spPr>
          <a:xfrm>
            <a:off x="2205132" y="1941020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16"/>
          <p:cNvSpPr/>
          <p:nvPr/>
        </p:nvSpPr>
        <p:spPr>
          <a:xfrm>
            <a:off x="3213244" y="1941020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116"/>
          <p:cNvSpPr/>
          <p:nvPr/>
        </p:nvSpPr>
        <p:spPr>
          <a:xfrm>
            <a:off x="4221356" y="1941020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16"/>
          <p:cNvSpPr/>
          <p:nvPr/>
        </p:nvSpPr>
        <p:spPr>
          <a:xfrm>
            <a:off x="5229468" y="1941020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16"/>
          <p:cNvSpPr/>
          <p:nvPr/>
        </p:nvSpPr>
        <p:spPr>
          <a:xfrm>
            <a:off x="6237580" y="1941020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16"/>
          <p:cNvSpPr/>
          <p:nvPr/>
        </p:nvSpPr>
        <p:spPr>
          <a:xfrm>
            <a:off x="7245692" y="1941020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16"/>
          <p:cNvSpPr/>
          <p:nvPr/>
        </p:nvSpPr>
        <p:spPr>
          <a:xfrm>
            <a:off x="3103705" y="4461300"/>
            <a:ext cx="3160052" cy="1008112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Goal</a:t>
            </a:r>
            <a:endParaRPr/>
          </a:p>
        </p:txBody>
      </p:sp>
      <p:cxnSp>
        <p:nvCxnSpPr>
          <p:cNvPr id="1029" name="Google Shape;1029;p116"/>
          <p:cNvCxnSpPr/>
          <p:nvPr/>
        </p:nvCxnSpPr>
        <p:spPr>
          <a:xfrm>
            <a:off x="1764784" y="2733108"/>
            <a:ext cx="1224136" cy="144016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0" name="Google Shape;1030;p116"/>
          <p:cNvCxnSpPr/>
          <p:nvPr/>
        </p:nvCxnSpPr>
        <p:spPr>
          <a:xfrm>
            <a:off x="2601176" y="2700084"/>
            <a:ext cx="1224136" cy="144016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1" name="Google Shape;1031;p116"/>
          <p:cNvCxnSpPr/>
          <p:nvPr/>
        </p:nvCxnSpPr>
        <p:spPr>
          <a:xfrm>
            <a:off x="3537280" y="2667060"/>
            <a:ext cx="847496" cy="1473184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2" name="Google Shape;1032;p116"/>
          <p:cNvCxnSpPr/>
          <p:nvPr/>
        </p:nvCxnSpPr>
        <p:spPr>
          <a:xfrm>
            <a:off x="4557519" y="2680483"/>
            <a:ext cx="126212" cy="1459761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3" name="Google Shape;1033;p116"/>
          <p:cNvCxnSpPr/>
          <p:nvPr/>
        </p:nvCxnSpPr>
        <p:spPr>
          <a:xfrm flipH="1">
            <a:off x="5149160" y="2589092"/>
            <a:ext cx="404344" cy="1584176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4" name="Google Shape;1034;p116"/>
          <p:cNvCxnSpPr/>
          <p:nvPr/>
        </p:nvCxnSpPr>
        <p:spPr>
          <a:xfrm flipH="1">
            <a:off x="5833236" y="2661100"/>
            <a:ext cx="728380" cy="1512168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5" name="Google Shape;1035;p116"/>
          <p:cNvCxnSpPr/>
          <p:nvPr/>
        </p:nvCxnSpPr>
        <p:spPr>
          <a:xfrm flipH="1">
            <a:off x="6517312" y="2700084"/>
            <a:ext cx="1008112" cy="1545192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36" name="Google Shape;1036;p116"/>
          <p:cNvSpPr txBox="1"/>
          <p:nvPr/>
        </p:nvSpPr>
        <p:spPr>
          <a:xfrm>
            <a:off x="1997968" y="1484784"/>
            <a:ext cx="57429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 guided by teachers to achieve the same final goal.</a:t>
            </a:r>
            <a:endParaRPr/>
          </a:p>
        </p:txBody>
      </p:sp>
      <p:sp>
        <p:nvSpPr>
          <p:cNvPr id="1037" name="Google Shape;1037;p116"/>
          <p:cNvSpPr/>
          <p:nvPr/>
        </p:nvSpPr>
        <p:spPr>
          <a:xfrm>
            <a:off x="3294400" y="5605300"/>
            <a:ext cx="3160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Do vs. Really Understand?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可以做到與真正理解嗎？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7"/>
          <p:cNvSpPr txBox="1"/>
          <p:nvPr/>
        </p:nvSpPr>
        <p:spPr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Many to One, One to Many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多對一，一對多 </a:t>
            </a:r>
            <a:endParaRPr sz="36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17"/>
          <p:cNvSpPr/>
          <p:nvPr/>
        </p:nvSpPr>
        <p:spPr>
          <a:xfrm>
            <a:off x="1331640" y="4725144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17"/>
          <p:cNvSpPr/>
          <p:nvPr/>
        </p:nvSpPr>
        <p:spPr>
          <a:xfrm>
            <a:off x="2339752" y="4725144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117"/>
          <p:cNvSpPr/>
          <p:nvPr/>
        </p:nvSpPr>
        <p:spPr>
          <a:xfrm>
            <a:off x="3347864" y="4725144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17"/>
          <p:cNvSpPr/>
          <p:nvPr/>
        </p:nvSpPr>
        <p:spPr>
          <a:xfrm>
            <a:off x="4355976" y="4725144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117"/>
          <p:cNvSpPr/>
          <p:nvPr/>
        </p:nvSpPr>
        <p:spPr>
          <a:xfrm>
            <a:off x="5364088" y="4725144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117"/>
          <p:cNvSpPr/>
          <p:nvPr/>
        </p:nvSpPr>
        <p:spPr>
          <a:xfrm>
            <a:off x="6372200" y="4725144"/>
            <a:ext cx="648072" cy="50405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17"/>
          <p:cNvSpPr/>
          <p:nvPr/>
        </p:nvSpPr>
        <p:spPr>
          <a:xfrm>
            <a:off x="7468937" y="4677644"/>
            <a:ext cx="648000" cy="504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17"/>
          <p:cNvSpPr/>
          <p:nvPr/>
        </p:nvSpPr>
        <p:spPr>
          <a:xfrm>
            <a:off x="2967495" y="1471814"/>
            <a:ext cx="3160052" cy="102108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Teachers start from here</a:t>
            </a:r>
            <a:endParaRPr/>
          </a:p>
        </p:txBody>
      </p:sp>
      <p:cxnSp>
        <p:nvCxnSpPr>
          <p:cNvPr id="1051" name="Google Shape;1051;p117"/>
          <p:cNvCxnSpPr/>
          <p:nvPr/>
        </p:nvCxnSpPr>
        <p:spPr>
          <a:xfrm flipH="1">
            <a:off x="1776138" y="2803224"/>
            <a:ext cx="1260301" cy="175084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2" name="Google Shape;1052;p117"/>
          <p:cNvCxnSpPr/>
          <p:nvPr/>
        </p:nvCxnSpPr>
        <p:spPr>
          <a:xfrm>
            <a:off x="6244784" y="2963928"/>
            <a:ext cx="1224136" cy="144016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3" name="Google Shape;1053;p117"/>
          <p:cNvCxnSpPr/>
          <p:nvPr/>
        </p:nvCxnSpPr>
        <p:spPr>
          <a:xfrm>
            <a:off x="5622203" y="2947416"/>
            <a:ext cx="847496" cy="1473184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4" name="Google Shape;1054;p117"/>
          <p:cNvCxnSpPr/>
          <p:nvPr/>
        </p:nvCxnSpPr>
        <p:spPr>
          <a:xfrm>
            <a:off x="4546534" y="2901611"/>
            <a:ext cx="126212" cy="1459761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5" name="Google Shape;1055;p117"/>
          <p:cNvCxnSpPr/>
          <p:nvPr/>
        </p:nvCxnSpPr>
        <p:spPr>
          <a:xfrm flipH="1">
            <a:off x="3661542" y="2803224"/>
            <a:ext cx="404344" cy="1584176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6" name="Google Shape;1056;p117"/>
          <p:cNvCxnSpPr/>
          <p:nvPr/>
        </p:nvCxnSpPr>
        <p:spPr>
          <a:xfrm>
            <a:off x="5077462" y="2947416"/>
            <a:ext cx="502650" cy="1312656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7" name="Google Shape;1057;p117"/>
          <p:cNvCxnSpPr/>
          <p:nvPr/>
        </p:nvCxnSpPr>
        <p:spPr>
          <a:xfrm flipH="1">
            <a:off x="2787377" y="2830640"/>
            <a:ext cx="715667" cy="1625964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8" name="Google Shape;1058;p117"/>
          <p:cNvSpPr txBox="1"/>
          <p:nvPr/>
        </p:nvSpPr>
        <p:spPr>
          <a:xfrm>
            <a:off x="2303619" y="4355812"/>
            <a:ext cx="50126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 have different ultimate learning outcomes</a:t>
            </a:r>
            <a:endParaRPr/>
          </a:p>
        </p:txBody>
      </p:sp>
      <p:sp>
        <p:nvSpPr>
          <p:cNvPr id="1059" name="Google Shape;1059;p117"/>
          <p:cNvSpPr txBox="1"/>
          <p:nvPr/>
        </p:nvSpPr>
        <p:spPr>
          <a:xfrm>
            <a:off x="66423" y="5520107"/>
            <a:ext cx="76379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how to face problems, trouble-shooting, design process, accept failure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學習如何面對問題，解決問題，設計過程，接受失敗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18"/>
          <p:cNvSpPr txBox="1"/>
          <p:nvPr/>
        </p:nvSpPr>
        <p:spPr>
          <a:xfrm>
            <a:off x="503000" y="260650"/>
            <a:ext cx="82323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K12教育的基礎知識</a:t>
            </a:r>
            <a:r>
              <a:rPr lang="en-US" sz="3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118"/>
          <p:cNvSpPr/>
          <p:nvPr/>
        </p:nvSpPr>
        <p:spPr>
          <a:xfrm>
            <a:off x="1331640" y="4725144"/>
            <a:ext cx="648000" cy="504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118"/>
          <p:cNvSpPr/>
          <p:nvPr/>
        </p:nvSpPr>
        <p:spPr>
          <a:xfrm>
            <a:off x="2339752" y="4725144"/>
            <a:ext cx="648000" cy="504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118"/>
          <p:cNvSpPr/>
          <p:nvPr/>
        </p:nvSpPr>
        <p:spPr>
          <a:xfrm>
            <a:off x="3347864" y="4725144"/>
            <a:ext cx="648000" cy="504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18"/>
          <p:cNvSpPr/>
          <p:nvPr/>
        </p:nvSpPr>
        <p:spPr>
          <a:xfrm>
            <a:off x="4355976" y="4725144"/>
            <a:ext cx="648000" cy="504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18"/>
          <p:cNvSpPr/>
          <p:nvPr/>
        </p:nvSpPr>
        <p:spPr>
          <a:xfrm>
            <a:off x="5364088" y="4725144"/>
            <a:ext cx="648000" cy="504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118"/>
          <p:cNvSpPr/>
          <p:nvPr/>
        </p:nvSpPr>
        <p:spPr>
          <a:xfrm>
            <a:off x="6372200" y="4725144"/>
            <a:ext cx="648000" cy="504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18"/>
          <p:cNvSpPr/>
          <p:nvPr/>
        </p:nvSpPr>
        <p:spPr>
          <a:xfrm>
            <a:off x="7468937" y="4677644"/>
            <a:ext cx="648000" cy="504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18"/>
          <p:cNvSpPr/>
          <p:nvPr/>
        </p:nvSpPr>
        <p:spPr>
          <a:xfrm>
            <a:off x="905670" y="1516639"/>
            <a:ext cx="3160200" cy="1021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06666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Maths, Literacy, Science, Value, Learn how to learn, …</a:t>
            </a:r>
            <a:endParaRPr/>
          </a:p>
        </p:txBody>
      </p:sp>
      <p:cxnSp>
        <p:nvCxnSpPr>
          <p:cNvPr id="1073" name="Google Shape;1073;p118"/>
          <p:cNvCxnSpPr/>
          <p:nvPr/>
        </p:nvCxnSpPr>
        <p:spPr>
          <a:xfrm flipH="1">
            <a:off x="1872739" y="2803224"/>
            <a:ext cx="1163700" cy="15933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4" name="Google Shape;1074;p118"/>
          <p:cNvCxnSpPr/>
          <p:nvPr/>
        </p:nvCxnSpPr>
        <p:spPr>
          <a:xfrm>
            <a:off x="6244784" y="2963928"/>
            <a:ext cx="1210800" cy="1299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5" name="Google Shape;1075;p118"/>
          <p:cNvCxnSpPr/>
          <p:nvPr/>
        </p:nvCxnSpPr>
        <p:spPr>
          <a:xfrm>
            <a:off x="5622203" y="2947416"/>
            <a:ext cx="861300" cy="134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6" name="Google Shape;1076;p118"/>
          <p:cNvCxnSpPr/>
          <p:nvPr/>
        </p:nvCxnSpPr>
        <p:spPr>
          <a:xfrm>
            <a:off x="4546534" y="2901611"/>
            <a:ext cx="126300" cy="14598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7" name="Google Shape;1077;p118"/>
          <p:cNvCxnSpPr/>
          <p:nvPr/>
        </p:nvCxnSpPr>
        <p:spPr>
          <a:xfrm flipH="1">
            <a:off x="3661486" y="2803224"/>
            <a:ext cx="404400" cy="15843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8" name="Google Shape;1078;p118"/>
          <p:cNvCxnSpPr/>
          <p:nvPr/>
        </p:nvCxnSpPr>
        <p:spPr>
          <a:xfrm>
            <a:off x="5077462" y="2947416"/>
            <a:ext cx="567600" cy="13689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9" name="Google Shape;1079;p118"/>
          <p:cNvCxnSpPr/>
          <p:nvPr/>
        </p:nvCxnSpPr>
        <p:spPr>
          <a:xfrm flipH="1">
            <a:off x="2787244" y="2830640"/>
            <a:ext cx="715800" cy="1626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80" name="Google Shape;1080;p118"/>
          <p:cNvSpPr txBox="1"/>
          <p:nvPr/>
        </p:nvSpPr>
        <p:spPr>
          <a:xfrm>
            <a:off x="1239350" y="4361400"/>
            <a:ext cx="763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Robots / VR / AR / 3D Printing / NFT / AI / Cloud / … / Endless opportunities</a:t>
            </a:r>
            <a:endParaRPr/>
          </a:p>
        </p:txBody>
      </p:sp>
      <p:sp>
        <p:nvSpPr>
          <p:cNvPr id="1081" name="Google Shape;1081;p118"/>
          <p:cNvSpPr/>
          <p:nvPr/>
        </p:nvSpPr>
        <p:spPr>
          <a:xfrm>
            <a:off x="4465845" y="1516639"/>
            <a:ext cx="3160200" cy="1021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Flowchart / Abstraction / Algorithm / Data Structure / Coding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323528" y="1484784"/>
            <a:ext cx="7128792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algn="ctr">
              <a:buNone/>
            </a:pPr>
            <a:r>
              <a:rPr lang="zh-TW" altLang="en-US" b="1" dirty="0"/>
              <a:t>人工智能應用 </a:t>
            </a:r>
            <a:r>
              <a:rPr lang="en-HK" altLang="zh-TW" b="1" dirty="0"/>
              <a:t>- </a:t>
            </a:r>
            <a:r>
              <a:rPr lang="zh-TW" altLang="en-US" b="1" dirty="0"/>
              <a:t>中學生作品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17AB65-0A47-4DB9-8486-FA5585112172}"/>
              </a:ext>
            </a:extLst>
          </p:cNvPr>
          <p:cNvGrpSpPr/>
          <p:nvPr/>
        </p:nvGrpSpPr>
        <p:grpSpPr>
          <a:xfrm>
            <a:off x="943568" y="1257349"/>
            <a:ext cx="7084816" cy="4228944"/>
            <a:chOff x="310233" y="1316294"/>
            <a:chExt cx="8263534" cy="4579664"/>
          </a:xfrm>
        </p:grpSpPr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6EE016F1-BE44-4186-B5E5-38A19A366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33" y="1831158"/>
              <a:ext cx="2397502" cy="319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>
              <a:extLst>
                <a:ext uri="{FF2B5EF4-FFF2-40B4-BE49-F238E27FC236}">
                  <a16:creationId xmlns:a16="http://schemas.microsoft.com/office/drawing/2014/main" id="{208935F9-A52A-4554-8DF0-71EC43A7A5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980" y="1316294"/>
              <a:ext cx="3055396" cy="2291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>
              <a:extLst>
                <a:ext uri="{FF2B5EF4-FFF2-40B4-BE49-F238E27FC236}">
                  <a16:creationId xmlns:a16="http://schemas.microsoft.com/office/drawing/2014/main" id="{F600A9E4-56A4-4048-B36F-578E95EB7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4261" y="1556792"/>
              <a:ext cx="2469506" cy="3293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13">
              <a:extLst>
                <a:ext uri="{FF2B5EF4-FFF2-40B4-BE49-F238E27FC236}">
                  <a16:creationId xmlns:a16="http://schemas.microsoft.com/office/drawing/2014/main" id="{ED06862B-5D0A-45D1-A0ED-51B3C8760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940" y="3617158"/>
              <a:ext cx="3039866" cy="227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D1DD38-C1E1-438A-8670-E5EC9355F088}"/>
              </a:ext>
            </a:extLst>
          </p:cNvPr>
          <p:cNvSpPr txBox="1"/>
          <p:nvPr/>
        </p:nvSpPr>
        <p:spPr>
          <a:xfrm>
            <a:off x="683568" y="5495711"/>
            <a:ext cx="619574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HK" sz="2000" b="1" i="0" u="none" strike="noStrike" dirty="0">
                <a:effectLst/>
                <a:latin typeface="Calibri" panose="020F0502020204030204" pitchFamily="34" charset="0"/>
              </a:rPr>
              <a:t>GEF 2021 project exhibition page: </a:t>
            </a:r>
            <a:r>
              <a:rPr lang="en-HK" sz="1800" b="0" i="0" u="sng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6"/>
              </a:rPr>
              <a:t>https://cityueegef.github.io/exhibition/</a:t>
            </a:r>
            <a:endParaRPr lang="en-HK" b="0" dirty="0">
              <a:effectLst/>
            </a:endParaRPr>
          </a:p>
          <a:p>
            <a:br>
              <a:rPr lang="en-HK" dirty="0"/>
            </a:b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49844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algn="ctr">
              <a:buNone/>
            </a:pPr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AI Care for the Elderly</a:t>
            </a:r>
            <a:endParaRPr lang="zh-TW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66938-0281-4CD0-B1D9-BDE06B096E87}"/>
              </a:ext>
            </a:extLst>
          </p:cNvPr>
          <p:cNvSpPr txBox="1"/>
          <p:nvPr/>
        </p:nvSpPr>
        <p:spPr>
          <a:xfrm>
            <a:off x="492671" y="1516927"/>
            <a:ext cx="796776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HK" altLang="zh-TW" sz="2800" dirty="0"/>
            </a:br>
            <a:br>
              <a:rPr lang="en-HK" altLang="zh-TW" sz="2800" dirty="0"/>
            </a:br>
            <a:br>
              <a:rPr lang="en-HK" altLang="zh-TW" sz="2800" dirty="0"/>
            </a:br>
            <a:br>
              <a:rPr lang="en-HK" altLang="zh-TW" sz="2800" dirty="0"/>
            </a:br>
            <a:br>
              <a:rPr lang="en-HK" altLang="zh-TW" sz="2800" dirty="0"/>
            </a:br>
            <a:endParaRPr lang="en-HK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dirty="0"/>
              <a:t>Video demo:</a:t>
            </a:r>
            <a:br>
              <a:rPr lang="en-HK" sz="2800" dirty="0"/>
            </a:br>
            <a:r>
              <a:rPr lang="en-US" sz="2400" dirty="0">
                <a:hlinkClick r:id="rId2"/>
              </a:rPr>
              <a:t>https://www.youtube.com/watch?v=wvADnTICfPQ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 dirty="0">
                <a:hlinkClick r:id="rId3"/>
              </a:rPr>
              <a:t>https://gorjoe.github.io/gef_p8_ACE/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Source code:</a:t>
            </a:r>
            <a:br>
              <a:rPr lang="en-US" sz="2400" dirty="0"/>
            </a:br>
            <a:r>
              <a:rPr lang="en-HK" sz="2400" dirty="0">
                <a:hlinkClick r:id="rId4"/>
              </a:rPr>
              <a:t>https://github.com/gorjoe/gef_p8_ACE</a:t>
            </a:r>
            <a:endParaRPr lang="en-HK" sz="2400" dirty="0"/>
          </a:p>
          <a:p>
            <a:endParaRPr lang="en-HK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E70F7-EB8B-4F9E-9F07-18FBE44FA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882" y="1340768"/>
            <a:ext cx="2152650" cy="290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3A2D0-2321-409F-846C-0547FB3E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39" y="1340768"/>
            <a:ext cx="4819474" cy="24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65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algn="ctr">
              <a:buNone/>
            </a:pPr>
            <a:r>
              <a:rPr lang="en-HK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Game Character Detection</a:t>
            </a:r>
            <a:endParaRPr lang="zh-TW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66938-0281-4CD0-B1D9-BDE06B096E87}"/>
              </a:ext>
            </a:extLst>
          </p:cNvPr>
          <p:cNvSpPr txBox="1"/>
          <p:nvPr/>
        </p:nvSpPr>
        <p:spPr>
          <a:xfrm>
            <a:off x="492671" y="1516927"/>
            <a:ext cx="796776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HK" altLang="zh-TW" sz="2800" dirty="0"/>
            </a:br>
            <a:br>
              <a:rPr lang="en-HK" altLang="zh-TW" sz="2800" dirty="0"/>
            </a:br>
            <a:br>
              <a:rPr lang="en-HK" altLang="zh-TW" sz="2800" dirty="0"/>
            </a:br>
            <a:br>
              <a:rPr lang="en-HK" altLang="zh-TW" sz="2800" dirty="0"/>
            </a:br>
            <a:br>
              <a:rPr lang="en-HK" altLang="zh-TW" sz="2800" dirty="0"/>
            </a:br>
            <a:endParaRPr lang="en-HK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dirty="0"/>
              <a:t>Video demo:</a:t>
            </a:r>
            <a:br>
              <a:rPr lang="en-HK" sz="2800" dirty="0"/>
            </a:br>
            <a:r>
              <a:rPr lang="en-US" sz="2400" dirty="0">
                <a:hlinkClick r:id="rId2"/>
              </a:rPr>
              <a:t>https://www.youtube.com/watch?v=_JMfFlzSGPU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Source code:</a:t>
            </a:r>
            <a:br>
              <a:rPr lang="en-US" sz="2400" dirty="0"/>
            </a:br>
            <a:r>
              <a:rPr lang="en-HK" sz="2400" dirty="0">
                <a:hlinkClick r:id="rId3"/>
              </a:rPr>
              <a:t>https://github.com/HellfireSam/valorant_aim_assist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B64A6-2EA8-4891-A8DF-EBFAC8F3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478323"/>
            <a:ext cx="7038428" cy="24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7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algn="ctr">
              <a:buNone/>
            </a:pPr>
            <a:r>
              <a:rPr lang="en-HK" altLang="zh-TW" sz="4400" dirty="0"/>
              <a:t>AI Posture check</a:t>
            </a:r>
            <a:endParaRPr lang="zh-TW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66938-0281-4CD0-B1D9-BDE06B096E87}"/>
              </a:ext>
            </a:extLst>
          </p:cNvPr>
          <p:cNvSpPr txBox="1"/>
          <p:nvPr/>
        </p:nvSpPr>
        <p:spPr>
          <a:xfrm>
            <a:off x="492671" y="1516927"/>
            <a:ext cx="321523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dirty="0"/>
              <a:t>Video demo:</a:t>
            </a:r>
            <a:br>
              <a:rPr lang="en-HK" sz="2800" dirty="0"/>
            </a:br>
            <a:r>
              <a:rPr lang="en-US" sz="2400" dirty="0">
                <a:hlinkClick r:id="rId2"/>
              </a:rPr>
              <a:t>https://www.youtube.com/watch?v=V94WaBHLkEs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Source code:</a:t>
            </a:r>
            <a:br>
              <a:rPr lang="en-US" sz="2400" dirty="0"/>
            </a:br>
            <a:r>
              <a:rPr lang="en-HK" sz="2400" dirty="0">
                <a:hlinkClick r:id="rId3"/>
              </a:rPr>
              <a:t>https://github.com/aswchlkin/PostureCheck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EF465-305E-454E-A298-532DA491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890" y="1495854"/>
            <a:ext cx="4806586" cy="2045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342C39-8BD2-4D22-812B-DFFE9AA7F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3747864"/>
            <a:ext cx="49625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17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algn="ctr">
              <a:buNone/>
            </a:pPr>
            <a:r>
              <a:rPr lang="en-HK" altLang="zh-TW" sz="4400" dirty="0"/>
              <a:t>S</a:t>
            </a:r>
            <a:r>
              <a:rPr lang="en-HK" altLang="zh-TW" dirty="0"/>
              <a:t>kin</a:t>
            </a:r>
            <a:r>
              <a:rPr lang="zh-TW" altLang="en-US" dirty="0"/>
              <a:t> </a:t>
            </a:r>
            <a:r>
              <a:rPr lang="en-HK" altLang="zh-TW" dirty="0"/>
              <a:t>Cancer</a:t>
            </a:r>
            <a:r>
              <a:rPr lang="zh-TW" altLang="en-US" dirty="0"/>
              <a:t> </a:t>
            </a:r>
            <a:r>
              <a:rPr lang="en-HK" altLang="zh-TW" dirty="0"/>
              <a:t>Detection</a:t>
            </a:r>
            <a:endParaRPr lang="zh-TW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66938-0281-4CD0-B1D9-BDE06B096E87}"/>
              </a:ext>
            </a:extLst>
          </p:cNvPr>
          <p:cNvSpPr txBox="1"/>
          <p:nvPr/>
        </p:nvSpPr>
        <p:spPr>
          <a:xfrm>
            <a:off x="827584" y="4589711"/>
            <a:ext cx="62646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 dirty="0"/>
              <a:t>Video demo:</a:t>
            </a:r>
            <a:br>
              <a:rPr lang="en-HK" sz="2400" dirty="0"/>
            </a:br>
            <a:r>
              <a:rPr lang="en-US" sz="2000" dirty="0">
                <a:hlinkClick r:id="rId2"/>
              </a:rPr>
              <a:t>https://www.youtube.com/watch?v=TJzRMHJYSN4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Source code:</a:t>
            </a:r>
            <a:br>
              <a:rPr lang="en-US" sz="2000" dirty="0"/>
            </a:br>
            <a:r>
              <a:rPr lang="en-HK" sz="2000" dirty="0">
                <a:hlinkClick r:id="rId3"/>
              </a:rPr>
              <a:t>https://github.com/vichubrb/P02---Spotted-Skin-Cancer-Image-Recognition</a:t>
            </a:r>
            <a:endParaRPr lang="en-HK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5975E-3B62-42F7-966C-4D685A7BA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14" y="1105453"/>
            <a:ext cx="8036264" cy="356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1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457200" y="274650"/>
            <a:ext cx="7144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orbel"/>
              <a:buNone/>
            </a:pPr>
            <a:r>
              <a:rPr lang="en-US"/>
              <a:t>我在香港的學習之路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52800" y="1052725"/>
            <a:ext cx="5327100" cy="53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HKCEE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Mathematics, Additional Mathematics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Physics, Chemistry, Biology, Computer Studies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25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HKAL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Pure Mathematics, Applied Mathematics,  Physics, Chemistry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CUHK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BEng in Computer Engineering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MPhil in Computing Science &amp; Engineering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Imperial College London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PhD in Computing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Visiting Scholar, Stanford University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Post-Doctoral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UCLA, EEE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Research Fellow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Princeton University, EEE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CityU University of Hong Kong since 2010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Associate Professor, EE Department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22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CDE / ECE / IE / Microelectronics Engineering – 200+ Students per year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1712" y="138002"/>
            <a:ext cx="1348679" cy="8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 descr="HKCEE and HKALE Papers Collection - MM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8622" y="1170856"/>
            <a:ext cx="1944216" cy="194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 descr="Image result for Imperial College lond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8144" y="3248806"/>
            <a:ext cx="3096344" cy="144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 descr="Image result for UCL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67033" y="3161577"/>
            <a:ext cx="2201113" cy="12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 descr="Image result for princet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7816" y="4812105"/>
            <a:ext cx="2956672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91406" y="1305217"/>
            <a:ext cx="2256858" cy="178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67035" y="4579171"/>
            <a:ext cx="2034952" cy="665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01975" y="5774525"/>
            <a:ext cx="331470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altLang="zh-TW" sz="4400" dirty="0"/>
              <a:t>HKDSE Elective-Recommendation</a:t>
            </a:r>
          </a:p>
          <a:p>
            <a:pPr marL="0" indent="0" algn="ctr">
              <a:buNone/>
            </a:pPr>
            <a:endParaRPr lang="zh-TW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66938-0281-4CD0-B1D9-BDE06B096E87}"/>
              </a:ext>
            </a:extLst>
          </p:cNvPr>
          <p:cNvSpPr txBox="1"/>
          <p:nvPr/>
        </p:nvSpPr>
        <p:spPr>
          <a:xfrm>
            <a:off x="476275" y="1459683"/>
            <a:ext cx="83998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dirty="0"/>
              <a:t>Video demo:</a:t>
            </a:r>
            <a:br>
              <a:rPr lang="en-HK" sz="2800" dirty="0"/>
            </a:br>
            <a:r>
              <a:rPr lang="en-US" sz="2400" dirty="0">
                <a:hlinkClick r:id="rId2"/>
              </a:rPr>
              <a:t>https://www.youtube.com/watch?v=4eU7Cq4BHQ0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Source code:</a:t>
            </a:r>
            <a:br>
              <a:rPr lang="en-US" sz="2400" dirty="0"/>
            </a:br>
            <a:r>
              <a:rPr lang="en-HK" sz="2400" dirty="0">
                <a:hlinkClick r:id="rId3"/>
              </a:rPr>
              <a:t>https://github.com/aurorachua/Elective-Recommendation-System</a:t>
            </a:r>
            <a:endParaRPr lang="en-HK" sz="2400" dirty="0"/>
          </a:p>
          <a:p>
            <a:endParaRPr lang="en-H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B231F-1653-46D8-B262-ADF5B7AE4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501008"/>
            <a:ext cx="7991970" cy="325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16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algn="ctr">
              <a:buNone/>
            </a:pPr>
            <a:r>
              <a:rPr lang="en-HK" altLang="zh-TW" sz="4400" dirty="0"/>
              <a:t>Language Pronunciation </a:t>
            </a:r>
            <a:br>
              <a:rPr lang="en-HK" altLang="zh-TW" sz="4400" dirty="0"/>
            </a:br>
            <a:r>
              <a:rPr lang="en-HK" altLang="zh-TW" sz="4400" dirty="0"/>
              <a:t>Accuracy Checker</a:t>
            </a:r>
            <a:endParaRPr lang="zh-TW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66938-0281-4CD0-B1D9-BDE06B096E87}"/>
              </a:ext>
            </a:extLst>
          </p:cNvPr>
          <p:cNvSpPr txBox="1"/>
          <p:nvPr/>
        </p:nvSpPr>
        <p:spPr>
          <a:xfrm>
            <a:off x="492671" y="1516927"/>
            <a:ext cx="796776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HK" altLang="zh-TW" sz="2800" dirty="0"/>
          </a:p>
          <a:p>
            <a:br>
              <a:rPr lang="en-HK" altLang="zh-TW" sz="2800" dirty="0"/>
            </a:br>
            <a:br>
              <a:rPr lang="en-HK" altLang="zh-TW" sz="2800" dirty="0"/>
            </a:br>
            <a:br>
              <a:rPr lang="en-HK" altLang="zh-TW" sz="2800" dirty="0"/>
            </a:br>
            <a:br>
              <a:rPr lang="en-HK" altLang="zh-TW" sz="2800" dirty="0"/>
            </a:br>
            <a:endParaRPr lang="en-HK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dirty="0"/>
              <a:t>Video demo:</a:t>
            </a:r>
            <a:br>
              <a:rPr lang="en-HK" sz="2800" dirty="0"/>
            </a:br>
            <a:r>
              <a:rPr lang="en-US" sz="2400" dirty="0">
                <a:hlinkClick r:id="rId2"/>
              </a:rPr>
              <a:t>https://www.youtube.com/watch?v=29RpBgZeJU0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Source code:</a:t>
            </a:r>
            <a:br>
              <a:rPr lang="en-US" sz="2400" dirty="0"/>
            </a:br>
            <a:r>
              <a:rPr lang="en-HK" sz="2400" dirty="0">
                <a:hlinkClick r:id="rId3"/>
              </a:rPr>
              <a:t>https://github.com/InTheAirMC/lang_pronunciation_cityu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7FAE4-31A1-44F2-82B1-02B77C33F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24" y="1772816"/>
            <a:ext cx="7295552" cy="23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01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algn="ctr">
              <a:buNone/>
            </a:pPr>
            <a:r>
              <a:rPr lang="en-HK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Sign Language Translator</a:t>
            </a:r>
            <a:endParaRPr lang="zh-TW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66938-0281-4CD0-B1D9-BDE06B096E87}"/>
              </a:ext>
            </a:extLst>
          </p:cNvPr>
          <p:cNvSpPr txBox="1"/>
          <p:nvPr/>
        </p:nvSpPr>
        <p:spPr>
          <a:xfrm>
            <a:off x="492671" y="1516927"/>
            <a:ext cx="796776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HK" altLang="zh-TW" sz="2800" dirty="0"/>
            </a:br>
            <a:br>
              <a:rPr lang="en-HK" altLang="zh-TW" sz="2800" dirty="0"/>
            </a:br>
            <a:br>
              <a:rPr lang="en-HK" altLang="zh-TW" sz="2800" dirty="0"/>
            </a:br>
            <a:br>
              <a:rPr lang="en-HK" altLang="zh-TW" sz="2800" dirty="0"/>
            </a:br>
            <a:br>
              <a:rPr lang="en-HK" altLang="zh-TW" sz="2800" dirty="0"/>
            </a:br>
            <a:endParaRPr lang="en-HK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dirty="0"/>
              <a:t>Video demo:</a:t>
            </a:r>
            <a:br>
              <a:rPr lang="en-HK" sz="2800" dirty="0"/>
            </a:br>
            <a:r>
              <a:rPr lang="en-US" sz="2400" dirty="0">
                <a:hlinkClick r:id="rId2"/>
              </a:rPr>
              <a:t>https://www.youtube.com/watch?v=lgsdAOW6mOg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Source code:</a:t>
            </a:r>
            <a:br>
              <a:rPr lang="en-US" sz="2400" dirty="0"/>
            </a:br>
            <a:r>
              <a:rPr lang="en-HK" sz="2400" dirty="0">
                <a:hlinkClick r:id="rId3"/>
              </a:rPr>
              <a:t>https://github.com/LucasYam/P50_SignLanguageTranslator</a:t>
            </a:r>
            <a:endParaRPr lang="en-HK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F36F7-713B-4CCB-AD73-0930878F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1628800"/>
            <a:ext cx="6203006" cy="2120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D7542-2208-4363-A489-073B90A43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66" y="1379314"/>
            <a:ext cx="2542728" cy="26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20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algn="ctr">
              <a:buNone/>
            </a:pPr>
            <a:r>
              <a:rPr lang="en-HK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Bitcoin Price Prediction</a:t>
            </a:r>
            <a:endParaRPr lang="zh-TW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66938-0281-4CD0-B1D9-BDE06B096E87}"/>
              </a:ext>
            </a:extLst>
          </p:cNvPr>
          <p:cNvSpPr txBox="1"/>
          <p:nvPr/>
        </p:nvSpPr>
        <p:spPr>
          <a:xfrm>
            <a:off x="179512" y="3150050"/>
            <a:ext cx="4073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dirty="0"/>
              <a:t>Video demo:</a:t>
            </a:r>
            <a:br>
              <a:rPr lang="en-HK" sz="2800" dirty="0"/>
            </a:br>
            <a:r>
              <a:rPr lang="en-US" sz="2400" dirty="0">
                <a:hlinkClick r:id="rId2"/>
              </a:rPr>
              <a:t>https://www.youtube.com/watch?v=CA3yEnpxk1w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Source code:</a:t>
            </a:r>
            <a:br>
              <a:rPr lang="en-US" sz="2400" dirty="0"/>
            </a:br>
            <a:r>
              <a:rPr lang="en-HK" sz="2400" dirty="0">
                <a:hlinkClick r:id="rId3"/>
              </a:rPr>
              <a:t>https://github.com/Metrinox/Earning-Cryptocurrency-Using-Artificial-Intelligence-Algorithm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50C4C-5752-4566-9100-46B11CC17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97609"/>
            <a:ext cx="8359194" cy="206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7FB6E4-BB45-45B2-BCF6-7336072C3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799" y="3266554"/>
            <a:ext cx="4786994" cy="25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03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323528" y="1484784"/>
            <a:ext cx="7128792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C5AB94-0453-446E-8C0D-6BCFAF9FA662}"/>
              </a:ext>
            </a:extLst>
          </p:cNvPr>
          <p:cNvSpPr txBox="1">
            <a:spLocks/>
          </p:cNvSpPr>
          <p:nvPr/>
        </p:nvSpPr>
        <p:spPr>
          <a:xfrm>
            <a:off x="457200" y="2852936"/>
            <a:ext cx="8229600" cy="8206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b="1" dirty="0"/>
              <a:t>人工智能的數學應用</a:t>
            </a:r>
          </a:p>
        </p:txBody>
      </p:sp>
    </p:spTree>
    <p:extLst>
      <p:ext uri="{BB962C8B-B14F-4D97-AF65-F5344CB8AC3E}">
        <p14:creationId xmlns:p14="http://schemas.microsoft.com/office/powerpoint/2010/main" val="2428407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323528" y="1484784"/>
            <a:ext cx="7128792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dirty="0"/>
              <a:t>AI</a:t>
            </a:r>
            <a:r>
              <a:rPr lang="zh-TW" altLang="en-US" dirty="0"/>
              <a:t>的數學應用 </a:t>
            </a:r>
            <a:r>
              <a:rPr lang="en-HK" altLang="zh-TW" dirty="0"/>
              <a:t>- </a:t>
            </a:r>
            <a:r>
              <a:rPr lang="zh-TW" altLang="en-US" sz="4400" dirty="0"/>
              <a:t>函數</a:t>
            </a:r>
            <a:endParaRPr lang="en-HK" altLang="zh-TW" sz="44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DEDEB-759E-40C0-99DB-3F2269146E58}"/>
              </a:ext>
            </a:extLst>
          </p:cNvPr>
          <p:cNvSpPr txBox="1"/>
          <p:nvPr/>
        </p:nvSpPr>
        <p:spPr>
          <a:xfrm>
            <a:off x="492671" y="1516927"/>
            <a:ext cx="42752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/>
              <a:t>人工神經元</a:t>
            </a:r>
            <a:endParaRPr lang="en-HK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/>
              <a:t>激活函數</a:t>
            </a:r>
            <a:br>
              <a:rPr lang="en-HK" altLang="zh-TW" sz="2800" dirty="0"/>
            </a:br>
            <a:r>
              <a:rPr lang="en-HK" altLang="zh-TW" sz="2800" dirty="0"/>
              <a:t>(activation function)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7A38E-A5CB-4555-8508-6E061DDAF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1" y="3175304"/>
            <a:ext cx="8937450" cy="3682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148EA-1710-4CE4-940B-4B3ABFBCF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09" y="1066425"/>
            <a:ext cx="4160042" cy="252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98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323528" y="1484784"/>
            <a:ext cx="7128792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F0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3D8F7A-0C19-48B1-8F3A-E12F02A4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9972"/>
            <a:ext cx="8496944" cy="57673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4E7C31-7491-4959-BA55-740930FF3EEC}"/>
              </a:ext>
            </a:extLst>
          </p:cNvPr>
          <p:cNvSpPr/>
          <p:nvPr/>
        </p:nvSpPr>
        <p:spPr>
          <a:xfrm>
            <a:off x="1979712" y="2132856"/>
            <a:ext cx="1224136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722E4-F53E-4B48-8C17-C17F6C78992D}"/>
              </a:ext>
            </a:extLst>
          </p:cNvPr>
          <p:cNvGrpSpPr/>
          <p:nvPr/>
        </p:nvGrpSpPr>
        <p:grpSpPr>
          <a:xfrm>
            <a:off x="4427984" y="2921837"/>
            <a:ext cx="2655440" cy="1878422"/>
            <a:chOff x="9324528" y="2348880"/>
            <a:chExt cx="2655440" cy="18784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6478E8-3C4B-46ED-AC5A-FF8BB4B4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4528" y="2348880"/>
              <a:ext cx="2655440" cy="187842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901346-5ED4-449E-AE18-CEC5537ECD85}"/>
                </a:ext>
              </a:extLst>
            </p:cNvPr>
            <p:cNvSpPr/>
            <p:nvPr/>
          </p:nvSpPr>
          <p:spPr>
            <a:xfrm>
              <a:off x="9324528" y="2348880"/>
              <a:ext cx="2655440" cy="18784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895D4B-8583-4CA3-AD68-739AE905A701}"/>
              </a:ext>
            </a:extLst>
          </p:cNvPr>
          <p:cNvCxnSpPr>
            <a:cxnSpLocks/>
          </p:cNvCxnSpPr>
          <p:nvPr/>
        </p:nvCxnSpPr>
        <p:spPr>
          <a:xfrm>
            <a:off x="2771800" y="2708920"/>
            <a:ext cx="2160240" cy="10081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9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A close up of a person&#10;&#10;Description automatically generated">
            <a:extLst>
              <a:ext uri="{FF2B5EF4-FFF2-40B4-BE49-F238E27FC236}">
                <a16:creationId xmlns:a16="http://schemas.microsoft.com/office/drawing/2014/main" id="{815022DF-101F-4061-9846-703931280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66" y="4201792"/>
            <a:ext cx="2031142" cy="203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7C4435-2D9C-45ED-B279-816B57B4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34" y="3861048"/>
            <a:ext cx="5487750" cy="162109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dirty="0"/>
              <a:t>AI</a:t>
            </a:r>
            <a:r>
              <a:rPr lang="zh-TW" altLang="en-US" dirty="0"/>
              <a:t>的數學應用 </a:t>
            </a:r>
            <a:r>
              <a:rPr lang="en-HK" altLang="zh-TW" dirty="0"/>
              <a:t>– </a:t>
            </a:r>
            <a:r>
              <a:rPr lang="zh-TW" altLang="en-US" sz="4400" dirty="0"/>
              <a:t>概率</a:t>
            </a:r>
            <a:endParaRPr lang="en-HK" altLang="zh-TW" sz="4400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274777-4E63-4C02-BE8D-F0CD186B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08" y="1303851"/>
            <a:ext cx="7837784" cy="28689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8C2591E-E759-4A11-AF1E-EF313ACA3785}"/>
              </a:ext>
            </a:extLst>
          </p:cNvPr>
          <p:cNvSpPr txBox="1"/>
          <p:nvPr/>
        </p:nvSpPr>
        <p:spPr>
          <a:xfrm>
            <a:off x="2286000" y="32472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0" dirty="0">
                <a:effectLst/>
              </a:rPr>
              <a:t> </a:t>
            </a:r>
            <a:endParaRPr lang="en-H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F96D6-494F-413F-B996-EBF5B1FDA39D}"/>
              </a:ext>
            </a:extLst>
          </p:cNvPr>
          <p:cNvSpPr txBox="1"/>
          <p:nvPr/>
        </p:nvSpPr>
        <p:spPr>
          <a:xfrm>
            <a:off x="4355976" y="4335487"/>
            <a:ext cx="325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b="1" dirty="0"/>
              <a:t>How likely it is Pikachu?</a:t>
            </a:r>
          </a:p>
        </p:txBody>
      </p:sp>
    </p:spTree>
    <p:extLst>
      <p:ext uri="{BB962C8B-B14F-4D97-AF65-F5344CB8AC3E}">
        <p14:creationId xmlns:p14="http://schemas.microsoft.com/office/powerpoint/2010/main" val="4229298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D710D85-E891-4F77-A818-28F6BB8D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38" y="1513"/>
            <a:ext cx="8657524" cy="5833006"/>
          </a:xfrm>
          <a:prstGeom prst="rect">
            <a:avLst/>
          </a:prstGeom>
        </p:spPr>
      </p:pic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323528" y="1484784"/>
            <a:ext cx="7128792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4E7C31-7491-4959-BA55-740930FF3EEC}"/>
              </a:ext>
            </a:extLst>
          </p:cNvPr>
          <p:cNvSpPr/>
          <p:nvPr/>
        </p:nvSpPr>
        <p:spPr>
          <a:xfrm>
            <a:off x="7299448" y="1090840"/>
            <a:ext cx="1232992" cy="1618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6B6976-E0CF-4AF3-B207-B640C2662738}"/>
              </a:ext>
            </a:extLst>
          </p:cNvPr>
          <p:cNvGrpSpPr/>
          <p:nvPr/>
        </p:nvGrpSpPr>
        <p:grpSpPr>
          <a:xfrm>
            <a:off x="3183099" y="1782315"/>
            <a:ext cx="2038350" cy="2733675"/>
            <a:chOff x="9186884" y="1138430"/>
            <a:chExt cx="2038350" cy="27336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E08D14-3299-4DD6-A5FC-F29BA7CB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6884" y="1138430"/>
              <a:ext cx="2038350" cy="273367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D4777A-DF60-4989-876F-62807382FD8D}"/>
                </a:ext>
              </a:extLst>
            </p:cNvPr>
            <p:cNvSpPr/>
            <p:nvPr/>
          </p:nvSpPr>
          <p:spPr>
            <a:xfrm>
              <a:off x="9186884" y="1138430"/>
              <a:ext cx="2038350" cy="2733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1D0D13-2B9E-440B-A4C4-7D28448ABFBE}"/>
              </a:ext>
            </a:extLst>
          </p:cNvPr>
          <p:cNvCxnSpPr>
            <a:cxnSpLocks/>
          </p:cNvCxnSpPr>
          <p:nvPr/>
        </p:nvCxnSpPr>
        <p:spPr>
          <a:xfrm flipH="1">
            <a:off x="4932040" y="1805557"/>
            <a:ext cx="2852599" cy="12634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369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323528" y="1484784"/>
            <a:ext cx="7128792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AFF12-18D5-44D7-9F09-A76EAA4A2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1"/>
          <a:stretch/>
        </p:blipFill>
        <p:spPr>
          <a:xfrm>
            <a:off x="179512" y="2140388"/>
            <a:ext cx="8784976" cy="37368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E2DC8-6949-4811-8001-F82804F2F6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dirty="0"/>
              <a:t>AI</a:t>
            </a:r>
            <a:r>
              <a:rPr lang="zh-TW" altLang="en-US" dirty="0"/>
              <a:t>的數學應用 </a:t>
            </a:r>
            <a:r>
              <a:rPr lang="en-HK" altLang="zh-TW" dirty="0"/>
              <a:t>-</a:t>
            </a:r>
            <a:r>
              <a:rPr lang="zh-TW" altLang="en-US" sz="4400" dirty="0"/>
              <a:t>微積分</a:t>
            </a:r>
            <a:endParaRPr lang="en-HK" altLang="zh-TW" sz="44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DEDEB-759E-40C0-99DB-3F2269146E58}"/>
              </a:ext>
            </a:extLst>
          </p:cNvPr>
          <p:cNvSpPr txBox="1"/>
          <p:nvPr/>
        </p:nvSpPr>
        <p:spPr>
          <a:xfrm>
            <a:off x="457200" y="1196752"/>
            <a:ext cx="7355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/>
              <a:t>機器學習 </a:t>
            </a:r>
            <a:r>
              <a:rPr lang="en-HK" altLang="zh-TW" sz="2800" dirty="0"/>
              <a:t>= </a:t>
            </a:r>
            <a:r>
              <a:rPr lang="zh-TW" altLang="en-US" sz="2800" dirty="0"/>
              <a:t>損失函數</a:t>
            </a:r>
            <a:r>
              <a:rPr lang="en-HK" altLang="zh-TW" sz="2800" dirty="0"/>
              <a:t>(loss function)</a:t>
            </a:r>
            <a:r>
              <a:rPr lang="zh-TW" altLang="en-US" sz="2800" dirty="0"/>
              <a:t>最少化</a:t>
            </a:r>
            <a:endParaRPr lang="en-HK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/>
              <a:t>優化問題 </a:t>
            </a:r>
            <a:r>
              <a:rPr lang="en-HK" altLang="zh-TW" sz="2800" dirty="0"/>
              <a:t>-&gt; </a:t>
            </a:r>
            <a:r>
              <a:rPr lang="zh-TW" altLang="en-US" sz="2800" dirty="0"/>
              <a:t>微積分</a:t>
            </a:r>
            <a:r>
              <a:rPr lang="en-HK" altLang="zh-TW" sz="2800" dirty="0"/>
              <a:t> 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77165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>
            <a:spLocks noGrp="1"/>
          </p:cNvSpPr>
          <p:nvPr>
            <p:ph type="title"/>
          </p:nvPr>
        </p:nvSpPr>
        <p:spPr>
          <a:xfrm>
            <a:off x="457200" y="-3"/>
            <a:ext cx="8229600" cy="81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無處不在的 STEM</a:t>
            </a:r>
            <a:endParaRPr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0" y="920777"/>
            <a:ext cx="8756990" cy="593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72" y="1072247"/>
            <a:ext cx="2073475" cy="1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8164" y="1056025"/>
            <a:ext cx="1765350" cy="14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 rotWithShape="1">
          <a:blip r:embed="rId6">
            <a:alphaModFix/>
          </a:blip>
          <a:srcRect r="35496"/>
          <a:stretch/>
        </p:blipFill>
        <p:spPr>
          <a:xfrm>
            <a:off x="4516325" y="1056038"/>
            <a:ext cx="1619266" cy="14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6525" y="1072265"/>
            <a:ext cx="2452953" cy="13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323528" y="1484784"/>
            <a:ext cx="7128792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F0"/>
              </a:solidFill>
            </a:endParaRPr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476C735C-D41F-486A-A35E-17F2CF00D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79" y="0"/>
            <a:ext cx="8854217" cy="590465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A189C-C883-4835-88CF-EDB717B7948C}"/>
              </a:ext>
            </a:extLst>
          </p:cNvPr>
          <p:cNvGrpSpPr/>
          <p:nvPr/>
        </p:nvGrpSpPr>
        <p:grpSpPr>
          <a:xfrm>
            <a:off x="2155117" y="1690104"/>
            <a:ext cx="2416883" cy="2524447"/>
            <a:chOff x="-2559093" y="1528242"/>
            <a:chExt cx="2416883" cy="25244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805A48-1D2A-427E-9A0D-B269D5D86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559093" y="1532409"/>
              <a:ext cx="2416883" cy="25202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178A81-BC5C-4FDB-9671-3C1B15E40338}"/>
                </a:ext>
              </a:extLst>
            </p:cNvPr>
            <p:cNvSpPr/>
            <p:nvPr/>
          </p:nvSpPr>
          <p:spPr>
            <a:xfrm>
              <a:off x="-2559093" y="1528242"/>
              <a:ext cx="2416882" cy="2520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082BD63-D1E6-47C1-8D8A-E2231450ABC5}"/>
              </a:ext>
            </a:extLst>
          </p:cNvPr>
          <p:cNvSpPr/>
          <p:nvPr/>
        </p:nvSpPr>
        <p:spPr>
          <a:xfrm>
            <a:off x="5978972" y="3337310"/>
            <a:ext cx="1401340" cy="1387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574D04-783F-49EC-A2BA-5FF43630E622}"/>
              </a:ext>
            </a:extLst>
          </p:cNvPr>
          <p:cNvCxnSpPr>
            <a:cxnSpLocks/>
          </p:cNvCxnSpPr>
          <p:nvPr/>
        </p:nvCxnSpPr>
        <p:spPr>
          <a:xfrm flipH="1" flipV="1">
            <a:off x="3851920" y="2924944"/>
            <a:ext cx="2827723" cy="11062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13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934"/>
            <a:ext cx="8229600" cy="1143000"/>
          </a:xfrm>
        </p:spPr>
        <p:txBody>
          <a:bodyPr/>
          <a:lstStyle/>
          <a:p>
            <a:r>
              <a:rPr lang="en-HK" dirty="0"/>
              <a:t>AI</a:t>
            </a:r>
            <a:r>
              <a:rPr lang="zh-TW" altLang="en-US" dirty="0"/>
              <a:t>的數學應用 </a:t>
            </a:r>
            <a:r>
              <a:rPr lang="en-US" altLang="zh-TW" dirty="0"/>
              <a:t>– </a:t>
            </a:r>
            <a:r>
              <a:rPr lang="zh-TW" altLang="en-US" dirty="0"/>
              <a:t>距離計算</a:t>
            </a: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671A6C6-1AD0-41B6-B3B9-34AECFF9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98" y="2476054"/>
            <a:ext cx="4278736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6C77F-B088-4816-8675-792E3E80A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6938"/>
            <a:ext cx="3870906" cy="27509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AA4B12-3646-4629-968C-7328F41ACF20}"/>
              </a:ext>
            </a:extLst>
          </p:cNvPr>
          <p:cNvSpPr txBox="1"/>
          <p:nvPr/>
        </p:nvSpPr>
        <p:spPr>
          <a:xfrm>
            <a:off x="457200" y="1196752"/>
            <a:ext cx="7355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/>
              <a:t>人面識別 </a:t>
            </a:r>
            <a:r>
              <a:rPr lang="en-HK" altLang="zh-TW" sz="2800" dirty="0"/>
              <a:t>= </a:t>
            </a:r>
            <a:r>
              <a:rPr lang="zh-TW" altLang="en-US" sz="2800" dirty="0"/>
              <a:t>距離計算 </a:t>
            </a:r>
            <a:r>
              <a:rPr lang="en-HK" altLang="zh-TW" sz="2800" dirty="0"/>
              <a:t>(face distance)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/>
              <a:t>歐幾里得距離 </a:t>
            </a:r>
            <a:r>
              <a:rPr lang="en-HK" altLang="zh-TW" sz="2800" dirty="0"/>
              <a:t>(Euclidean distance)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583247-F9BF-4832-8010-7C95EAB11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467" y="4741062"/>
            <a:ext cx="4813454" cy="20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48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8D7BD84-E0E4-490F-8EDF-0A64DE8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3" y="47612"/>
            <a:ext cx="8616347" cy="58052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AB15891-F5F9-4B7D-BB46-D9605E62318E}"/>
              </a:ext>
            </a:extLst>
          </p:cNvPr>
          <p:cNvGrpSpPr/>
          <p:nvPr/>
        </p:nvGrpSpPr>
        <p:grpSpPr>
          <a:xfrm>
            <a:off x="1835696" y="1337732"/>
            <a:ext cx="2481364" cy="1709436"/>
            <a:chOff x="9396536" y="646634"/>
            <a:chExt cx="3078810" cy="228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3150F0-5920-4970-91D3-D84DC0B76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6536" y="646634"/>
              <a:ext cx="3078810" cy="22855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82BD63-D1E6-47C1-8D8A-E2231450ABC5}"/>
                </a:ext>
              </a:extLst>
            </p:cNvPr>
            <p:cNvSpPr/>
            <p:nvPr/>
          </p:nvSpPr>
          <p:spPr>
            <a:xfrm>
              <a:off x="9396536" y="646634"/>
              <a:ext cx="3078810" cy="2285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574D04-783F-49EC-A2BA-5FF43630E622}"/>
              </a:ext>
            </a:extLst>
          </p:cNvPr>
          <p:cNvCxnSpPr>
            <a:cxnSpLocks/>
          </p:cNvCxnSpPr>
          <p:nvPr/>
        </p:nvCxnSpPr>
        <p:spPr>
          <a:xfrm flipH="1" flipV="1">
            <a:off x="3275856" y="2492896"/>
            <a:ext cx="2317491" cy="9956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046430-323B-4E7A-9416-70CF9CCC4E6D}"/>
              </a:ext>
            </a:extLst>
          </p:cNvPr>
          <p:cNvSpPr/>
          <p:nvPr/>
        </p:nvSpPr>
        <p:spPr>
          <a:xfrm>
            <a:off x="4932040" y="3140968"/>
            <a:ext cx="122413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79756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dirty="0"/>
              <a:t>AI</a:t>
            </a:r>
            <a:r>
              <a:rPr lang="zh-TW" altLang="en-US" sz="3600" dirty="0"/>
              <a:t>的數學應用 </a:t>
            </a:r>
            <a:r>
              <a:rPr lang="en-US" altLang="zh-TW" sz="3600" dirty="0"/>
              <a:t>– </a:t>
            </a:r>
            <a:r>
              <a:rPr lang="zh-TW" altLang="en-US" sz="3600" dirty="0"/>
              <a:t>卷積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grpSp>
        <p:nvGrpSpPr>
          <p:cNvPr id="17" name="Google Shape;371;p45">
            <a:extLst>
              <a:ext uri="{FF2B5EF4-FFF2-40B4-BE49-F238E27FC236}">
                <a16:creationId xmlns:a16="http://schemas.microsoft.com/office/drawing/2014/main" id="{F56F87E8-B42F-48E3-A8D1-620BF16F53FA}"/>
              </a:ext>
            </a:extLst>
          </p:cNvPr>
          <p:cNvGrpSpPr/>
          <p:nvPr/>
        </p:nvGrpSpPr>
        <p:grpSpPr>
          <a:xfrm>
            <a:off x="179512" y="1340768"/>
            <a:ext cx="8784974" cy="4464496"/>
            <a:chOff x="1384850" y="1339950"/>
            <a:chExt cx="6383226" cy="2757175"/>
          </a:xfrm>
        </p:grpSpPr>
        <p:pic>
          <p:nvPicPr>
            <p:cNvPr id="18" name="Google Shape;372;p45">
              <a:extLst>
                <a:ext uri="{FF2B5EF4-FFF2-40B4-BE49-F238E27FC236}">
                  <a16:creationId xmlns:a16="http://schemas.microsoft.com/office/drawing/2014/main" id="{FABB9401-21FB-4701-A798-5AEA0182C80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662679" y="1339950"/>
              <a:ext cx="1823183" cy="1172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373;p45">
              <a:extLst>
                <a:ext uri="{FF2B5EF4-FFF2-40B4-BE49-F238E27FC236}">
                  <a16:creationId xmlns:a16="http://schemas.microsoft.com/office/drawing/2014/main" id="{CB31578D-B599-4F8F-AF93-5B2F2C3769C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44893" y="2923119"/>
              <a:ext cx="1823183" cy="1174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374;p45">
              <a:extLst>
                <a:ext uri="{FF2B5EF4-FFF2-40B4-BE49-F238E27FC236}">
                  <a16:creationId xmlns:a16="http://schemas.microsoft.com/office/drawing/2014/main" id="{BA1B205B-ECF4-4A18-85FC-B9416F603FD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8293" y="2923119"/>
              <a:ext cx="1828915" cy="1174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375;p45">
              <a:extLst>
                <a:ext uri="{FF2B5EF4-FFF2-40B4-BE49-F238E27FC236}">
                  <a16:creationId xmlns:a16="http://schemas.microsoft.com/office/drawing/2014/main" id="{87144B1B-5CA5-4C89-AD41-C6FECD3866B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84850" y="2923739"/>
              <a:ext cx="1823183" cy="11727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" name="Google Shape;376;p45">
              <a:extLst>
                <a:ext uri="{FF2B5EF4-FFF2-40B4-BE49-F238E27FC236}">
                  <a16:creationId xmlns:a16="http://schemas.microsoft.com/office/drawing/2014/main" id="{F286731D-EDCA-4CB0-9D31-F930C7E41556}"/>
                </a:ext>
              </a:extLst>
            </p:cNvPr>
            <p:cNvCxnSpPr/>
            <p:nvPr/>
          </p:nvCxnSpPr>
          <p:spPr>
            <a:xfrm flipH="1">
              <a:off x="2677548" y="2324136"/>
              <a:ext cx="775500" cy="471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377;p45">
              <a:extLst>
                <a:ext uri="{FF2B5EF4-FFF2-40B4-BE49-F238E27FC236}">
                  <a16:creationId xmlns:a16="http://schemas.microsoft.com/office/drawing/2014/main" id="{75E316EB-BDE0-4DE8-BF58-A93D5ADDC3B3}"/>
                </a:ext>
              </a:extLst>
            </p:cNvPr>
            <p:cNvCxnSpPr/>
            <p:nvPr/>
          </p:nvCxnSpPr>
          <p:spPr>
            <a:xfrm>
              <a:off x="4574260" y="2475698"/>
              <a:ext cx="0" cy="411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378;p45">
              <a:extLst>
                <a:ext uri="{FF2B5EF4-FFF2-40B4-BE49-F238E27FC236}">
                  <a16:creationId xmlns:a16="http://schemas.microsoft.com/office/drawing/2014/main" id="{598BE6BF-8CA1-4F42-BB8C-11DC1DF03588}"/>
                </a:ext>
              </a:extLst>
            </p:cNvPr>
            <p:cNvCxnSpPr/>
            <p:nvPr/>
          </p:nvCxnSpPr>
          <p:spPr>
            <a:xfrm>
              <a:off x="5635345" y="2305524"/>
              <a:ext cx="734400" cy="5091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B89756-84A9-4137-9BC8-218B1F489622}"/>
              </a:ext>
            </a:extLst>
          </p:cNvPr>
          <p:cNvSpPr txBox="1"/>
          <p:nvPr/>
        </p:nvSpPr>
        <p:spPr>
          <a:xfrm>
            <a:off x="637777" y="1514357"/>
            <a:ext cx="238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An image after taking the convolution with…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4D6F8D-268E-49EA-8CA6-4C02D8970600}"/>
              </a:ext>
            </a:extLst>
          </p:cNvPr>
          <p:cNvSpPr txBox="1"/>
          <p:nvPr/>
        </p:nvSpPr>
        <p:spPr>
          <a:xfrm>
            <a:off x="272408" y="2899123"/>
            <a:ext cx="238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Horizontal line 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717C5-EC37-447C-A80D-76F77A8B790C}"/>
              </a:ext>
            </a:extLst>
          </p:cNvPr>
          <p:cNvSpPr txBox="1"/>
          <p:nvPr/>
        </p:nvSpPr>
        <p:spPr>
          <a:xfrm>
            <a:off x="2717308" y="337533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Vertical line filter</a:t>
            </a:r>
          </a:p>
          <a:p>
            <a:endParaRPr lang="en-H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CC5EE2-81F6-4033-B75C-B325E0778CF6}"/>
              </a:ext>
            </a:extLst>
          </p:cNvPr>
          <p:cNvSpPr/>
          <p:nvPr/>
        </p:nvSpPr>
        <p:spPr>
          <a:xfrm>
            <a:off x="6804248" y="2780928"/>
            <a:ext cx="1751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Laplacian filter</a:t>
            </a:r>
            <a:br>
              <a:rPr lang="en-HK" b="1" dirty="0"/>
            </a:br>
            <a:r>
              <a:rPr lang="en-HK" b="1" dirty="0"/>
              <a:t>(edge detection)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315841-ADD1-4682-961E-AE980C5F9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1628800"/>
            <a:ext cx="3225500" cy="73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9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dirty="0"/>
              <a:t>AI</a:t>
            </a:r>
            <a:r>
              <a:rPr lang="zh-TW" altLang="en-US" sz="3600" dirty="0"/>
              <a:t>的數學應用 </a:t>
            </a:r>
            <a:r>
              <a:rPr lang="en-US" altLang="zh-TW" sz="3600" dirty="0"/>
              <a:t>- </a:t>
            </a:r>
            <a:r>
              <a:rPr lang="zh-TW" altLang="en-US" sz="3600" dirty="0"/>
              <a:t>張量計算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5B063C-1F25-43F9-879F-CE4B54A54A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53" y="3656393"/>
            <a:ext cx="7687347" cy="303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091">
            <a:extLst>
              <a:ext uri="{FF2B5EF4-FFF2-40B4-BE49-F238E27FC236}">
                <a16:creationId xmlns:a16="http://schemas.microsoft.com/office/drawing/2014/main" id="{DC4DB7FD-58F5-4FBC-AD0E-2C68A98FB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497" y="2638230"/>
            <a:ext cx="3683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b="1" dirty="0">
                <a:solidFill>
                  <a:srgbClr val="FF0000"/>
                </a:solidFill>
                <a:latin typeface="Arial Narrow" panose="020B0606020202030204" pitchFamily="34" charset="0"/>
              </a:rPr>
              <a:t>Example 1: </a:t>
            </a:r>
            <a:r>
              <a:rPr lang="en-US" altLang="en-US" sz="1200" b="1" dirty="0">
                <a:solidFill>
                  <a:srgbClr val="800000"/>
                </a:solidFill>
                <a:latin typeface="Arial Narrow" panose="020B0606020202030204" pitchFamily="34" charset="0"/>
              </a:rPr>
              <a:t>Gene × Condition × Time</a:t>
            </a:r>
          </a:p>
          <a:p>
            <a:pPr>
              <a:spcBef>
                <a:spcPct val="50000"/>
              </a:spcBef>
            </a:pPr>
            <a:r>
              <a:rPr lang="en-US" altLang="en-US" sz="1200" b="1" dirty="0">
                <a:solidFill>
                  <a:srgbClr val="FF0000"/>
                </a:solidFill>
                <a:latin typeface="Arial Narrow" panose="020B0606020202030204" pitchFamily="34" charset="0"/>
              </a:rPr>
              <a:t>Example 2:</a:t>
            </a:r>
            <a:r>
              <a:rPr lang="en-US" altLang="en-US" sz="1200" b="1" dirty="0">
                <a:solidFill>
                  <a:srgbClr val="800000"/>
                </a:solidFill>
                <a:latin typeface="Arial Narrow" panose="020B0606020202030204" pitchFamily="34" charset="0"/>
              </a:rPr>
              <a:t> Document × Key word × Region</a:t>
            </a:r>
          </a:p>
          <a:p>
            <a:pPr>
              <a:spcBef>
                <a:spcPct val="50000"/>
              </a:spcBef>
            </a:pPr>
            <a:r>
              <a:rPr lang="en-US" altLang="en-US" sz="1200" b="1" dirty="0">
                <a:solidFill>
                  <a:srgbClr val="FF0000"/>
                </a:solidFill>
                <a:latin typeface="Arial Narrow" panose="020B0606020202030204" pitchFamily="34" charset="0"/>
              </a:rPr>
              <a:t>Example 3: </a:t>
            </a:r>
            <a:r>
              <a:rPr lang="en-US" altLang="en-US" sz="1200" b="1" dirty="0">
                <a:solidFill>
                  <a:srgbClr val="800000"/>
                </a:solidFill>
                <a:latin typeface="Arial Narrow" panose="020B0606020202030204" pitchFamily="34" charset="0"/>
              </a:rPr>
              <a:t>Speech × Frequency× Time</a:t>
            </a:r>
          </a:p>
        </p:txBody>
      </p:sp>
      <p:graphicFrame>
        <p:nvGraphicFramePr>
          <p:cNvPr id="27" name="Object 1032">
            <a:extLst>
              <a:ext uri="{FF2B5EF4-FFF2-40B4-BE49-F238E27FC236}">
                <a16:creationId xmlns:a16="http://schemas.microsoft.com/office/drawing/2014/main" id="{C60DCBD9-A7A3-4130-B851-393FEF8836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0811" y="1429802"/>
          <a:ext cx="217963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4" imgW="1600200" imgH="622300" progId="Equation.3">
                  <p:embed/>
                </p:oleObj>
              </mc:Choice>
              <mc:Fallback>
                <p:oleObj name="Equation" r:id="rId4" imgW="1600200" imgH="622300" progId="Equation.3">
                  <p:embed/>
                  <p:pic>
                    <p:nvPicPr>
                      <p:cNvPr id="6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0811" y="1429802"/>
                        <a:ext cx="217963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">
            <a:extLst>
              <a:ext uri="{FF2B5EF4-FFF2-40B4-BE49-F238E27FC236}">
                <a16:creationId xmlns:a16="http://schemas.microsoft.com/office/drawing/2014/main" id="{291B791C-7B39-4ECA-B51D-C0434C1798C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37" y="1132146"/>
            <a:ext cx="316706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82">
            <a:extLst>
              <a:ext uri="{FF2B5EF4-FFF2-40B4-BE49-F238E27FC236}">
                <a16:creationId xmlns:a16="http://schemas.microsoft.com/office/drawing/2014/main" id="{7D553B03-D6DA-411A-BB4C-D9FD66D1D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1" y="3330717"/>
            <a:ext cx="374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sz="1200" dirty="0">
                <a:latin typeface="+mj-lt"/>
              </a:rPr>
              <a:t>Reference: </a:t>
            </a:r>
            <a:r>
              <a:rPr lang="en-US" altLang="en-US" sz="1200" dirty="0">
                <a:latin typeface="Arial Narrow" panose="020B0606020202030204" pitchFamily="34" charset="0"/>
              </a:rPr>
              <a:t>http://callcenterinfo.tmcnet.com/analysis/articles/</a:t>
            </a:r>
          </a:p>
          <a:p>
            <a:pPr>
              <a:spcBef>
                <a:spcPts val="0"/>
              </a:spcBef>
              <a:defRPr/>
            </a:pPr>
            <a:r>
              <a:rPr lang="en-US" altLang="en-US" sz="1200" dirty="0">
                <a:latin typeface="Arial Narrow" panose="020B0606020202030204" pitchFamily="34" charset="0"/>
              </a:rPr>
              <a:t>156051-what-att-purchase-t-mobile-means.htm</a:t>
            </a:r>
            <a:endParaRPr lang="en-US" altLang="en-US" sz="1200" dirty="0">
              <a:latin typeface="+mj-lt"/>
            </a:endParaRPr>
          </a:p>
        </p:txBody>
      </p:sp>
      <p:sp>
        <p:nvSpPr>
          <p:cNvPr id="30" name="Text Box 1091">
            <a:extLst>
              <a:ext uri="{FF2B5EF4-FFF2-40B4-BE49-F238E27FC236}">
                <a16:creationId xmlns:a16="http://schemas.microsoft.com/office/drawing/2014/main" id="{51F3EE7E-0991-4B41-860D-0B027B0A3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012" y="1600761"/>
            <a:ext cx="249078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 b="1" dirty="0">
                <a:solidFill>
                  <a:srgbClr val="FF0000"/>
                </a:solidFill>
                <a:latin typeface="Arial Narrow" panose="020B0606020202030204" pitchFamily="34" charset="0"/>
              </a:rPr>
              <a:t>Multidimensional data</a:t>
            </a:r>
          </a:p>
          <a:p>
            <a:pPr>
              <a:spcBef>
                <a:spcPct val="50000"/>
              </a:spcBef>
            </a:pPr>
            <a:r>
              <a:rPr lang="en-US" altLang="en-US" sz="1500" b="1" dirty="0">
                <a:solidFill>
                  <a:srgbClr val="FF0000"/>
                </a:solidFill>
                <a:latin typeface="Arial Narrow" panose="020B0606020202030204" pitchFamily="34" charset="0"/>
              </a:rPr>
              <a:t>High-order tensor formulations</a:t>
            </a:r>
            <a:endParaRPr lang="en-US" altLang="en-US" sz="1500" b="1" dirty="0">
              <a:solidFill>
                <a:srgbClr val="8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88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BADB6-B03C-439F-9D37-C7DCFC950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6684"/>
            <a:ext cx="8928992" cy="58205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8A1379-A5D2-4241-AB3E-2940751B7837}"/>
              </a:ext>
            </a:extLst>
          </p:cNvPr>
          <p:cNvGrpSpPr/>
          <p:nvPr/>
        </p:nvGrpSpPr>
        <p:grpSpPr>
          <a:xfrm>
            <a:off x="3095728" y="1340768"/>
            <a:ext cx="2736412" cy="2621588"/>
            <a:chOff x="9672125" y="2746515"/>
            <a:chExt cx="1584068" cy="1586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1390C3-372F-4A6C-99C2-87B9EC09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4568" y="2780928"/>
              <a:ext cx="1571625" cy="15525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ED72BA-273B-4596-A4C7-B2ADABEA339A}"/>
                </a:ext>
              </a:extLst>
            </p:cNvPr>
            <p:cNvSpPr/>
            <p:nvPr/>
          </p:nvSpPr>
          <p:spPr>
            <a:xfrm>
              <a:off x="9672125" y="2746515"/>
              <a:ext cx="1584068" cy="15869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31B0E6-B069-469F-91CA-17537C893485}"/>
              </a:ext>
            </a:extLst>
          </p:cNvPr>
          <p:cNvCxnSpPr>
            <a:cxnSpLocks/>
          </p:cNvCxnSpPr>
          <p:nvPr/>
        </p:nvCxnSpPr>
        <p:spPr>
          <a:xfrm flipH="1" flipV="1">
            <a:off x="5148064" y="2910295"/>
            <a:ext cx="2700300" cy="7347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4516A8-7445-4DF4-8FB6-F91A602DB133}"/>
              </a:ext>
            </a:extLst>
          </p:cNvPr>
          <p:cNvSpPr/>
          <p:nvPr/>
        </p:nvSpPr>
        <p:spPr>
          <a:xfrm>
            <a:off x="7452320" y="3140968"/>
            <a:ext cx="1296144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44454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10D33C6-FD1D-4EF2-9CCD-35D6E4A5BC62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TW" altLang="en-US"/>
              <a:t>人手運算 </a:t>
            </a:r>
            <a:r>
              <a:rPr lang="en-HK" altLang="zh-TW"/>
              <a:t>vs </a:t>
            </a:r>
            <a:r>
              <a:rPr lang="zh-TW" altLang="en-US"/>
              <a:t>電腦運算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809A9-A8E1-4230-A32B-8028221E5A70}"/>
              </a:ext>
            </a:extLst>
          </p:cNvPr>
          <p:cNvSpPr txBox="1"/>
          <p:nvPr/>
        </p:nvSpPr>
        <p:spPr>
          <a:xfrm>
            <a:off x="457200" y="1487079"/>
            <a:ext cx="7150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HK" sz="2800" dirty="0"/>
              <a:t>1</a:t>
            </a:r>
            <a:r>
              <a:rPr lang="zh-TW" altLang="en-US" sz="2800" dirty="0"/>
              <a:t>個變數</a:t>
            </a:r>
            <a:r>
              <a:rPr lang="en-HK" altLang="zh-TW" sz="2800" dirty="0"/>
              <a:t> vs ~10</a:t>
            </a:r>
            <a:r>
              <a:rPr lang="zh-TW" altLang="en-US" sz="2800" dirty="0"/>
              <a:t>萬個變數</a:t>
            </a:r>
            <a:endParaRPr lang="en-HK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F60DD4-F7D3-48DA-A367-8F50EC08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65" y="3089669"/>
            <a:ext cx="3648908" cy="1912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6F42E-B476-45CE-BA67-A889B2465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498" y="2174398"/>
            <a:ext cx="5107362" cy="3352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B9189D-5B6F-4706-8C1A-535A6379F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86946"/>
            <a:ext cx="5469174" cy="13177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5C75B6-9B62-417B-A8D7-23489580FEDE}"/>
              </a:ext>
            </a:extLst>
          </p:cNvPr>
          <p:cNvSpPr/>
          <p:nvPr/>
        </p:nvSpPr>
        <p:spPr>
          <a:xfrm>
            <a:off x="5004048" y="4797152"/>
            <a:ext cx="936104" cy="409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74908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10D33C6-FD1D-4EF2-9CCD-35D6E4A5BC62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TW" dirty="0"/>
              <a:t>AI</a:t>
            </a:r>
            <a:r>
              <a:rPr lang="zh-TW" altLang="en-US" dirty="0"/>
              <a:t>運算 </a:t>
            </a:r>
            <a:r>
              <a:rPr lang="en-US" altLang="zh-TW" dirty="0"/>
              <a:t>- FPGA</a:t>
            </a:r>
            <a:r>
              <a:rPr lang="zh-TW" altLang="en-US" dirty="0"/>
              <a:t>硬件加速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809A9-A8E1-4230-A32B-8028221E5A70}"/>
              </a:ext>
            </a:extLst>
          </p:cNvPr>
          <p:cNvSpPr txBox="1"/>
          <p:nvPr/>
        </p:nvSpPr>
        <p:spPr>
          <a:xfrm>
            <a:off x="461789" y="1192374"/>
            <a:ext cx="71502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~15x speed up compared with GPU (FP32)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~250x speed up compared with CPU (FP32)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22F790-CA89-4DB8-A002-05614A49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24" y="2142478"/>
            <a:ext cx="7130186" cy="3726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2A8E34-4649-40A9-B038-51451603F775}"/>
              </a:ext>
            </a:extLst>
          </p:cNvPr>
          <p:cNvSpPr txBox="1"/>
          <p:nvPr/>
        </p:nvSpPr>
        <p:spPr>
          <a:xfrm>
            <a:off x="870724" y="5733256"/>
            <a:ext cx="60605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600" dirty="0">
                <a:hlinkClick r:id="rId3"/>
              </a:rPr>
              <a:t>https://github.com/cityueegef/gef2020_aiot_exercise_notebooks/tree/main/vitis_ai_pynq_dpu/comparison</a:t>
            </a:r>
            <a:endParaRPr lang="en-HK" sz="1600" dirty="0"/>
          </a:p>
          <a:p>
            <a:endParaRPr lang="en-HK" sz="1600" dirty="0"/>
          </a:p>
        </p:txBody>
      </p:sp>
    </p:spTree>
    <p:extLst>
      <p:ext uri="{BB962C8B-B14F-4D97-AF65-F5344CB8AC3E}">
        <p14:creationId xmlns:p14="http://schemas.microsoft.com/office/powerpoint/2010/main" val="682439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77792919-50F3-48C8-8CD6-A6A6EEDDEC71}"/>
              </a:ext>
            </a:extLst>
          </p:cNvPr>
          <p:cNvSpPr txBox="1">
            <a:spLocks/>
          </p:cNvSpPr>
          <p:nvPr/>
        </p:nvSpPr>
        <p:spPr>
          <a:xfrm>
            <a:off x="-207406" y="476672"/>
            <a:ext cx="9558809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600" b="1"/>
              <a:t>AIoT Coding, Engineering and Entrepreneurial (AIoT CE2) Skills Education for Gifted Students Programme</a:t>
            </a:r>
            <a:endParaRPr lang="en-HK" sz="2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85D404-5C90-4B3A-B24F-73EDBDCE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12776"/>
            <a:ext cx="6095996" cy="5328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E57EF6-40DC-4F1F-A38C-4F8E9D51A5BE}"/>
              </a:ext>
            </a:extLst>
          </p:cNvPr>
          <p:cNvSpPr txBox="1"/>
          <p:nvPr/>
        </p:nvSpPr>
        <p:spPr>
          <a:xfrm>
            <a:off x="600240" y="5168603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軟件編程</a:t>
            </a:r>
            <a:endParaRPr lang="en-HK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2C2BE-D09B-47F7-B8C8-25C9FB1D03B7}"/>
              </a:ext>
            </a:extLst>
          </p:cNvPr>
          <p:cNvSpPr txBox="1"/>
          <p:nvPr/>
        </p:nvSpPr>
        <p:spPr>
          <a:xfrm>
            <a:off x="755576" y="4121521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硬件編程</a:t>
            </a:r>
            <a:endParaRPr lang="en-HK" sz="2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99C38-9993-4A33-BEA0-8235883BF38C}"/>
              </a:ext>
            </a:extLst>
          </p:cNvPr>
          <p:cNvSpPr/>
          <p:nvPr/>
        </p:nvSpPr>
        <p:spPr>
          <a:xfrm>
            <a:off x="539552" y="4005064"/>
            <a:ext cx="8424936" cy="9453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99C369-1E58-494E-B04E-0585B2FEC416}"/>
              </a:ext>
            </a:extLst>
          </p:cNvPr>
          <p:cNvSpPr/>
          <p:nvPr/>
        </p:nvSpPr>
        <p:spPr>
          <a:xfrm>
            <a:off x="467544" y="5013176"/>
            <a:ext cx="8496944" cy="8365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77149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845F7A-76E7-43B2-A288-9E367D803E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"/>
          <a:stretch/>
        </p:blipFill>
        <p:spPr>
          <a:xfrm>
            <a:off x="687143" y="1366466"/>
            <a:ext cx="3444916" cy="2403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E004F-2DB9-42C7-87E4-32BE128E2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98" y="1482515"/>
            <a:ext cx="4572000" cy="217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470C4F-27D3-463B-82BF-C958E15E2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7" y="3798948"/>
            <a:ext cx="4359995" cy="19650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00116-FD5F-478B-88B1-7ABF6BA63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" y="3798948"/>
            <a:ext cx="4082182" cy="23290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AE5D9FC-2460-4262-A7AB-9DDAF63717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TW" altLang="en-US" dirty="0"/>
              <a:t>以學習</a:t>
            </a:r>
            <a:r>
              <a:rPr lang="en-US" altLang="zh-TW" dirty="0"/>
              <a:t>AI</a:t>
            </a:r>
            <a:r>
              <a:rPr lang="zh-TW" altLang="en-US" dirty="0"/>
              <a:t>提升學生對數學興趣</a:t>
            </a:r>
          </a:p>
        </p:txBody>
      </p:sp>
    </p:spTree>
    <p:extLst>
      <p:ext uri="{BB962C8B-B14F-4D97-AF65-F5344CB8AC3E}">
        <p14:creationId xmlns:p14="http://schemas.microsoft.com/office/powerpoint/2010/main" val="93317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1;p15">
            <a:extLst>
              <a:ext uri="{FF2B5EF4-FFF2-40B4-BE49-F238E27FC236}">
                <a16:creationId xmlns:a16="http://schemas.microsoft.com/office/drawing/2014/main" id="{E7CC3327-C06C-4B4F-B1C2-5F9686C3627F}"/>
              </a:ext>
            </a:extLst>
          </p:cNvPr>
          <p:cNvSpPr txBox="1">
            <a:spLocks noGrp="1"/>
          </p:cNvSpPr>
          <p:nvPr/>
        </p:nvSpPr>
        <p:spPr>
          <a:xfrm>
            <a:off x="467544" y="3424312"/>
            <a:ext cx="8510132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Build</a:t>
            </a:r>
            <a:r>
              <a:rPr lang="en-HK" dirty="0" err="1">
                <a:solidFill>
                  <a:srgbClr val="0070C0"/>
                </a:solidFill>
              </a:rPr>
              <a:t>ing</a:t>
            </a:r>
            <a:r>
              <a:rPr lang="en" dirty="0">
                <a:solidFill>
                  <a:srgbClr val="0070C0"/>
                </a:solidFill>
              </a:rPr>
              <a:t> a Pokemon classifier with </a:t>
            </a:r>
            <a:endParaRPr dirty="0">
              <a:solidFill>
                <a:srgbClr val="0070C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</a:rPr>
              <a:t>TensorFlow</a:t>
            </a:r>
            <a:r>
              <a:rPr lang="en" dirty="0">
                <a:solidFill>
                  <a:srgbClr val="0070C0"/>
                </a:solidFill>
              </a:rPr>
              <a:t>, </a:t>
            </a:r>
            <a:r>
              <a:rPr lang="en" b="1" dirty="0">
                <a:solidFill>
                  <a:srgbClr val="0070C0"/>
                </a:solidFill>
              </a:rPr>
              <a:t>Keras </a:t>
            </a:r>
            <a:r>
              <a:rPr lang="en" dirty="0">
                <a:solidFill>
                  <a:srgbClr val="0070C0"/>
                </a:solidFill>
              </a:rPr>
              <a:t>and </a:t>
            </a:r>
            <a:r>
              <a:rPr lang="en" b="1" dirty="0">
                <a:solidFill>
                  <a:srgbClr val="0070C0"/>
                </a:solidFill>
              </a:rPr>
              <a:t>Colab</a:t>
            </a:r>
            <a:endParaRPr b="1" dirty="0">
              <a:solidFill>
                <a:srgbClr val="0070C0"/>
              </a:solidFill>
            </a:endParaRPr>
          </a:p>
        </p:txBody>
      </p:sp>
      <p:pic>
        <p:nvPicPr>
          <p:cNvPr id="4" name="Google Shape;82;p15">
            <a:extLst>
              <a:ext uri="{FF2B5EF4-FFF2-40B4-BE49-F238E27FC236}">
                <a16:creationId xmlns:a16="http://schemas.microsoft.com/office/drawing/2014/main" id="{76B48872-C6FA-451B-93BC-138C32C5A8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5776" y="1170214"/>
            <a:ext cx="3758499" cy="138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29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AE5D9FC-2460-4262-A7AB-9DDAF637178E}"/>
              </a:ext>
            </a:extLst>
          </p:cNvPr>
          <p:cNvSpPr txBox="1">
            <a:spLocks/>
          </p:cNvSpPr>
          <p:nvPr/>
        </p:nvSpPr>
        <p:spPr>
          <a:xfrm>
            <a:off x="457200" y="344079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TW" altLang="en-US" dirty="0"/>
              <a:t>以學習</a:t>
            </a:r>
            <a:r>
              <a:rPr lang="en-US" altLang="zh-TW" dirty="0"/>
              <a:t>AI</a:t>
            </a:r>
            <a:r>
              <a:rPr lang="zh-TW" altLang="en-US" dirty="0"/>
              <a:t>提升學生對數學興趣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07162-3706-4CBF-BD9A-01FC0D2E1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99430"/>
            <a:ext cx="3312503" cy="2229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AC7B0C-1FE7-4707-9231-15993DE23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1" y="1218169"/>
            <a:ext cx="5573925" cy="2229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EEF9CE-2579-46FA-BA21-7DD7FE1934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" t="25532" r="35157" b="28265"/>
          <a:stretch/>
        </p:blipFill>
        <p:spPr>
          <a:xfrm>
            <a:off x="166657" y="3489479"/>
            <a:ext cx="4797915" cy="2199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B03F80-186B-40BC-BA29-903465AE9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" t="25676" r="40173" b="25048"/>
          <a:stretch/>
        </p:blipFill>
        <p:spPr>
          <a:xfrm>
            <a:off x="4848009" y="3572634"/>
            <a:ext cx="4175632" cy="23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42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150" descr="A picture containing indoor, floor, wall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4630" y="2018391"/>
            <a:ext cx="2832300" cy="3776400"/>
          </a:xfrm>
          <a:prstGeom prst="roundRect">
            <a:avLst>
              <a:gd name="adj" fmla="val 530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320" name="Google Shape;1320;p150"/>
          <p:cNvSpPr txBox="1"/>
          <p:nvPr/>
        </p:nvSpPr>
        <p:spPr>
          <a:xfrm>
            <a:off x="457200" y="50654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accent3"/>
                </a:solidFill>
                <a:latin typeface="Corbel"/>
                <a:ea typeface="Corbel"/>
                <a:cs typeface="Corbel"/>
                <a:sym typeface="Corbel"/>
              </a:rPr>
              <a:t>University Intern Example</a:t>
            </a:r>
            <a:endParaRPr sz="3300" b="1">
              <a:solidFill>
                <a:schemeClr val="accent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21" name="Google Shape;1321;p150"/>
          <p:cNvSpPr txBox="1"/>
          <p:nvPr/>
        </p:nvSpPr>
        <p:spPr>
          <a:xfrm>
            <a:off x="788276" y="2051897"/>
            <a:ext cx="44931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Starting learning AI since Form 3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Self-learning Python and Deep learning Framework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Summer Internship at CityU Apps Lab</a:t>
            </a: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22" name="Google Shape;1322;p150" descr="A picture containing many, filled, colorful, grou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b="7783"/>
          <a:stretch/>
        </p:blipFill>
        <p:spPr>
          <a:xfrm>
            <a:off x="538370" y="3821950"/>
            <a:ext cx="4854551" cy="273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50"/>
          <p:cNvSpPr txBox="1"/>
          <p:nvPr/>
        </p:nvSpPr>
        <p:spPr>
          <a:xfrm>
            <a:off x="5536300" y="6033525"/>
            <a:ext cx="349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https://github.com/chinglamchoi/Corona-Net</a:t>
            </a:r>
            <a:endParaRPr sz="1300">
              <a:solidFill>
                <a:srgbClr val="FEFEFE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56490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Further Reading &amp; Resources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811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8F168-DACC-4DBD-88D7-2D78BB1AE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6" y="28168"/>
            <a:ext cx="8964488" cy="58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12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3B72D-D7CD-4A5A-86C9-1365DD10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48"/>
            <a:ext cx="9144000" cy="529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67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E2E015-716D-435E-BFBF-83C81CBC2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812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2F80C8-AF9B-444D-B2B5-738B8B0C9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28" r="14956"/>
          <a:stretch/>
        </p:blipFill>
        <p:spPr>
          <a:xfrm>
            <a:off x="0" y="4539228"/>
            <a:ext cx="3059832" cy="23019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995ABA-A353-4400-8205-A813D4C6E9F4}"/>
              </a:ext>
            </a:extLst>
          </p:cNvPr>
          <p:cNvSpPr/>
          <p:nvPr/>
        </p:nvSpPr>
        <p:spPr>
          <a:xfrm>
            <a:off x="3419872" y="4941168"/>
            <a:ext cx="5328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https://www.khanacademy.org/math/geometry/hs-geo-similarity/hs-geo-similar-and-congruent-triangles-modeling/v/golden-ratio-to-find-radius-of-moon</a:t>
            </a:r>
          </a:p>
        </p:txBody>
      </p:sp>
    </p:spTree>
    <p:extLst>
      <p:ext uri="{BB962C8B-B14F-4D97-AF65-F5344CB8AC3E}">
        <p14:creationId xmlns:p14="http://schemas.microsoft.com/office/powerpoint/2010/main" val="30579133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ing MathLAB Programming 6 Basic Arithmatic - YouTube">
            <a:extLst>
              <a:ext uri="{FF2B5EF4-FFF2-40B4-BE49-F238E27FC236}">
                <a16:creationId xmlns:a16="http://schemas.microsoft.com/office/drawing/2014/main" id="{85238E9F-160B-455B-A5A8-01BD8E1E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4008" cy="26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01913B-0DEC-4D7C-89CC-D878B7737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504" y="-35064"/>
            <a:ext cx="4636286" cy="2647319"/>
          </a:xfrm>
          <a:prstGeom prst="rect">
            <a:avLst/>
          </a:prstGeom>
        </p:spPr>
      </p:pic>
      <p:pic>
        <p:nvPicPr>
          <p:cNvPr id="3076" name="Picture 4" descr="MATLAB - 技术计算语言产品信息- MATLAB &amp; Simulink">
            <a:extLst>
              <a:ext uri="{FF2B5EF4-FFF2-40B4-BE49-F238E27FC236}">
                <a16:creationId xmlns:a16="http://schemas.microsoft.com/office/drawing/2014/main" id="{962053D8-02CB-44B8-8BDF-F31596F6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" y="2647319"/>
            <a:ext cx="4639862" cy="26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A0E3C6-49D2-444B-BBFB-7BE8A6885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669" y="2590151"/>
            <a:ext cx="4373325" cy="2647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5A4085-8913-440C-84C6-8BBE9982F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4812808"/>
            <a:ext cx="3635896" cy="2045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8204C-165C-45D9-BDDA-B74992690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040" y="5301208"/>
            <a:ext cx="1691989" cy="123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51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/>
          <p:nvPr/>
        </p:nvSpPr>
        <p:spPr>
          <a:xfrm>
            <a:off x="1242925" y="1242750"/>
            <a:ext cx="6526200" cy="4221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Language Subjects</a:t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1194250" y="469925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2312450" y="469925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3430650" y="469925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4548850" y="469925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5634575" y="469925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6720300" y="469925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Technology</a:t>
            </a:r>
            <a:endParaRPr sz="1100"/>
          </a:p>
        </p:txBody>
      </p:sp>
      <p:sp>
        <p:nvSpPr>
          <p:cNvPr id="233" name="Google Shape;233;p29"/>
          <p:cNvSpPr/>
          <p:nvPr/>
        </p:nvSpPr>
        <p:spPr>
          <a:xfrm>
            <a:off x="1242925" y="1820875"/>
            <a:ext cx="6526200" cy="4221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Language Subjects</a:t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1194238" y="3377250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2312438" y="3377250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3430638" y="3377250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4548838" y="3377250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5634563" y="3377250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6720288" y="3377250"/>
            <a:ext cx="1000200" cy="616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1194250" y="4170800"/>
            <a:ext cx="6526200" cy="4221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Language</a:t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1194250" y="4748925"/>
            <a:ext cx="6526200" cy="4221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Language</a:t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1194250" y="5327050"/>
            <a:ext cx="6526200" cy="422100"/>
          </a:xfrm>
          <a:prstGeom prst="roundRect">
            <a:avLst>
              <a:gd name="adj" fmla="val 16667"/>
            </a:avLst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Computing</a:t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4169200" y="2441263"/>
            <a:ext cx="576300" cy="737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National curriculum in England: framework for key stages 1 - 4</a:t>
            </a:r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1"/>
          </p:nvPr>
        </p:nvSpPr>
        <p:spPr>
          <a:xfrm>
            <a:off x="270050" y="1866200"/>
            <a:ext cx="3804000" cy="143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Computing is a core subject in all 4 stages.</a:t>
            </a:r>
            <a:endParaRPr/>
          </a:p>
        </p:txBody>
      </p:sp>
      <p:pic>
        <p:nvPicPr>
          <p:cNvPr id="466" name="Google Shape;4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650" y="1570051"/>
            <a:ext cx="4730376" cy="52001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4"/>
          <p:cNvSpPr txBox="1"/>
          <p:nvPr/>
        </p:nvSpPr>
        <p:spPr>
          <a:xfrm>
            <a:off x="172800" y="5723450"/>
            <a:ext cx="4088400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https://www.gov.uk/government/publications/national-curriculum-in-england-framework-for-key-stages-1-to-4/the-national-curriculum-in-england-framework-for-key-stages-1-to-4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468" name="Google Shape;46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753250"/>
            <a:ext cx="4489124" cy="184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4"/>
          <p:cNvSpPr/>
          <p:nvPr/>
        </p:nvSpPr>
        <p:spPr>
          <a:xfrm>
            <a:off x="4502925" y="4544375"/>
            <a:ext cx="4088400" cy="345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Thinking to Writing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8509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Assigning Meanings to Programs (1960)</a:t>
            </a:r>
            <a:endParaRPr sz="2400"/>
          </a:p>
          <a:p>
            <a:pPr marL="742950" lvl="1" indent="-323850" algn="l" rtl="0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From Set Theory</a:t>
            </a:r>
            <a:endParaRPr sz="2400"/>
          </a:p>
          <a:p>
            <a:pPr marL="742950" lvl="1" indent="-323850" algn="l" rtl="0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Mathematical statements</a:t>
            </a:r>
            <a:endParaRPr sz="2400"/>
          </a:p>
          <a:p>
            <a:pPr marL="742950" lvl="1" indent="-323850" algn="l" rtl="0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Flowchart</a:t>
            </a:r>
            <a:endParaRPr sz="2400"/>
          </a:p>
          <a:p>
            <a:pPr marL="742950" lvl="1" indent="-323850" algn="l" rtl="0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computer statements</a:t>
            </a:r>
            <a:endParaRPr sz="2400"/>
          </a:p>
          <a:p>
            <a:pPr marL="742950" lvl="1" indent="-323850" algn="l" rtl="0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Computer Execution</a:t>
            </a:r>
            <a:endParaRPr sz="2400"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075" y="1570052"/>
            <a:ext cx="5531525" cy="51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0" y="0"/>
            <a:ext cx="498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https://www.cs.tau.ac.il/~nachumd/term/FloydMeaning.pdf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689747" y="476672"/>
            <a:ext cx="7856855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3600" b="1" dirty="0">
                <a:solidFill>
                  <a:srgbClr val="0070C0"/>
                </a:solidFill>
                <a:cs typeface="Times New Roman" pitchFamily="18" charset="0"/>
              </a:rPr>
              <a:t>5 types of </a:t>
            </a:r>
            <a:r>
              <a:rPr lang="en-GB" sz="3600" b="1" dirty="0" err="1">
                <a:solidFill>
                  <a:srgbClr val="0070C0"/>
                </a:solidFill>
                <a:cs typeface="Times New Roman" pitchFamily="18" charset="0"/>
              </a:rPr>
              <a:t>Pokemon</a:t>
            </a:r>
            <a:r>
              <a:rPr lang="en-GB" sz="3600" b="1" dirty="0">
                <a:solidFill>
                  <a:srgbClr val="0070C0"/>
                </a:solidFill>
                <a:cs typeface="Times New Roman" pitchFamily="18" charset="0"/>
              </a:rPr>
              <a:t> to be classified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1F1EBF0F-A06E-4C50-93E3-862B073A55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560" y="2175662"/>
            <a:ext cx="1600699" cy="16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3;p21">
            <a:extLst>
              <a:ext uri="{FF2B5EF4-FFF2-40B4-BE49-F238E27FC236}">
                <a16:creationId xmlns:a16="http://schemas.microsoft.com/office/drawing/2014/main" id="{40AB41CD-64CA-4D72-AAB6-A1233710BA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950" y="2272907"/>
            <a:ext cx="1491825" cy="14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4;p21">
            <a:extLst>
              <a:ext uri="{FF2B5EF4-FFF2-40B4-BE49-F238E27FC236}">
                <a16:creationId xmlns:a16="http://schemas.microsoft.com/office/drawing/2014/main" id="{2D5B3A1E-6D27-4CB8-B187-5B357C5850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263" y="2212309"/>
            <a:ext cx="1491825" cy="152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5;p21">
            <a:extLst>
              <a:ext uri="{FF2B5EF4-FFF2-40B4-BE49-F238E27FC236}">
                <a16:creationId xmlns:a16="http://schemas.microsoft.com/office/drawing/2014/main" id="{8B2EF784-BA37-4F3B-9A60-F81A7FE31F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120" y="2289100"/>
            <a:ext cx="1373850" cy="13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6;p21">
            <a:extLst>
              <a:ext uri="{FF2B5EF4-FFF2-40B4-BE49-F238E27FC236}">
                <a16:creationId xmlns:a16="http://schemas.microsoft.com/office/drawing/2014/main" id="{2977A6D6-CB8A-4858-A308-356ABA0205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288" y="2175662"/>
            <a:ext cx="1600700" cy="1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17;p21">
            <a:extLst>
              <a:ext uri="{FF2B5EF4-FFF2-40B4-BE49-F238E27FC236}">
                <a16:creationId xmlns:a16="http://schemas.microsoft.com/office/drawing/2014/main" id="{43A5907D-8304-4E62-B597-DAD55EFE641D}"/>
              </a:ext>
            </a:extLst>
          </p:cNvPr>
          <p:cNvSpPr txBox="1"/>
          <p:nvPr/>
        </p:nvSpPr>
        <p:spPr>
          <a:xfrm>
            <a:off x="774460" y="3834837"/>
            <a:ext cx="11544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比卡超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Pikachu</a:t>
            </a:r>
            <a:endParaRPr sz="2000" dirty="0"/>
          </a:p>
        </p:txBody>
      </p:sp>
      <p:sp>
        <p:nvSpPr>
          <p:cNvPr id="14" name="Google Shape;118;p21">
            <a:extLst>
              <a:ext uri="{FF2B5EF4-FFF2-40B4-BE49-F238E27FC236}">
                <a16:creationId xmlns:a16="http://schemas.microsoft.com/office/drawing/2014/main" id="{E67C8272-D06A-46C7-A607-8802C2510373}"/>
              </a:ext>
            </a:extLst>
          </p:cNvPr>
          <p:cNvSpPr txBox="1"/>
          <p:nvPr/>
        </p:nvSpPr>
        <p:spPr>
          <a:xfrm>
            <a:off x="2123728" y="3861048"/>
            <a:ext cx="16008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小火龍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Charmander</a:t>
            </a:r>
            <a:endParaRPr sz="2000" dirty="0"/>
          </a:p>
        </p:txBody>
      </p:sp>
      <p:sp>
        <p:nvSpPr>
          <p:cNvPr id="15" name="Google Shape;119;p21">
            <a:extLst>
              <a:ext uri="{FF2B5EF4-FFF2-40B4-BE49-F238E27FC236}">
                <a16:creationId xmlns:a16="http://schemas.microsoft.com/office/drawing/2014/main" id="{89ABBEA4-ACF4-41C4-A483-EFE736F343F9}"/>
              </a:ext>
            </a:extLst>
          </p:cNvPr>
          <p:cNvSpPr txBox="1"/>
          <p:nvPr/>
        </p:nvSpPr>
        <p:spPr>
          <a:xfrm>
            <a:off x="4112114" y="3834837"/>
            <a:ext cx="11544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車厘龜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Squirtle</a:t>
            </a:r>
            <a:endParaRPr sz="2000" dirty="0"/>
          </a:p>
        </p:txBody>
      </p:sp>
      <p:sp>
        <p:nvSpPr>
          <p:cNvPr id="16" name="Google Shape;120;p21">
            <a:extLst>
              <a:ext uri="{FF2B5EF4-FFF2-40B4-BE49-F238E27FC236}">
                <a16:creationId xmlns:a16="http://schemas.microsoft.com/office/drawing/2014/main" id="{4B63C3F4-B184-40A4-849B-0585B5A7A53D}"/>
              </a:ext>
            </a:extLst>
          </p:cNvPr>
          <p:cNvSpPr txBox="1"/>
          <p:nvPr/>
        </p:nvSpPr>
        <p:spPr>
          <a:xfrm>
            <a:off x="5652120" y="3834837"/>
            <a:ext cx="14919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奇異種子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Bulbasaur</a:t>
            </a:r>
            <a:endParaRPr sz="2000" dirty="0"/>
          </a:p>
        </p:txBody>
      </p:sp>
      <p:sp>
        <p:nvSpPr>
          <p:cNvPr id="17" name="Google Shape;121;p21">
            <a:extLst>
              <a:ext uri="{FF2B5EF4-FFF2-40B4-BE49-F238E27FC236}">
                <a16:creationId xmlns:a16="http://schemas.microsoft.com/office/drawing/2014/main" id="{B839C3AE-ADE6-41B8-B32F-0AA394902B44}"/>
              </a:ext>
            </a:extLst>
          </p:cNvPr>
          <p:cNvSpPr txBox="1"/>
          <p:nvPr/>
        </p:nvSpPr>
        <p:spPr>
          <a:xfrm>
            <a:off x="7446713" y="3834837"/>
            <a:ext cx="11544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超夢夢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Mewtwo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47271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25" y="21368"/>
            <a:ext cx="4761974" cy="212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75" y="2079725"/>
            <a:ext cx="8962801" cy="45601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3" name="Google Shape;533;p61"/>
          <p:cNvSpPr txBox="1"/>
          <p:nvPr/>
        </p:nvSpPr>
        <p:spPr>
          <a:xfrm>
            <a:off x="-108520" y="-105050"/>
            <a:ext cx="6713731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hlink"/>
                </a:solidFill>
                <a:hlinkClick r:id="rId5"/>
              </a:rPr>
              <a:t>https://www.apple.com/education/docs/everyone-can-code-curriculum-guide.pdf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257B86-FB76-421C-9282-6251E187E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673" y="792"/>
            <a:ext cx="1961203" cy="200908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7496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201" y="0"/>
            <a:ext cx="3817800" cy="205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6201" y="2132375"/>
            <a:ext cx="3817800" cy="210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6201" y="4309501"/>
            <a:ext cx="3817801" cy="214048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51"/>
          <p:cNvSpPr txBox="1"/>
          <p:nvPr/>
        </p:nvSpPr>
        <p:spPr>
          <a:xfrm>
            <a:off x="2929875" y="170450"/>
            <a:ext cx="1178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https://student.hk/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00"/>
            <a:ext cx="9144000" cy="6698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52"/>
          <p:cNvSpPr txBox="1"/>
          <p:nvPr/>
        </p:nvSpPr>
        <p:spPr>
          <a:xfrm>
            <a:off x="0" y="79800"/>
            <a:ext cx="542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https://www.ee.cityu.edu.hk/home/docs/EE-brochure-2021.pdf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100" y="0"/>
            <a:ext cx="6566902" cy="42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53"/>
          <p:cNvSpPr txBox="1"/>
          <p:nvPr/>
        </p:nvSpPr>
        <p:spPr>
          <a:xfrm>
            <a:off x="4497475" y="4370375"/>
            <a:ext cx="456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https://www.ee.cityu.edu.hk/prospective_students/undergraduate_admission/admission_information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1348" name="Google Shape;1348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3" y="2392400"/>
            <a:ext cx="4075425" cy="36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53"/>
          <p:cNvSpPr txBox="1"/>
          <p:nvPr/>
        </p:nvSpPr>
        <p:spPr>
          <a:xfrm>
            <a:off x="4497475" y="5031900"/>
            <a:ext cx="427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https://www.jupas.edu.hk/en/page/detail/3667/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54"/>
          <p:cNvSpPr txBox="1">
            <a:spLocks noGrp="1"/>
          </p:cNvSpPr>
          <p:nvPr>
            <p:ph type="title"/>
          </p:nvPr>
        </p:nvSpPr>
        <p:spPr>
          <a:xfrm>
            <a:off x="319195" y="35352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CityU EE Course: AIoT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54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pic>
        <p:nvPicPr>
          <p:cNvPr id="1356" name="Google Shape;1356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81900"/>
            <a:ext cx="7565276" cy="5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54"/>
          <p:cNvSpPr txBox="1">
            <a:spLocks noGrp="1"/>
          </p:cNvSpPr>
          <p:nvPr>
            <p:ph type="body" idx="1"/>
          </p:nvPr>
        </p:nvSpPr>
        <p:spPr>
          <a:xfrm>
            <a:off x="5771650" y="0"/>
            <a:ext cx="3337800" cy="44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EE2004 - Microcomputer Systems</a:t>
            </a:r>
            <a:endParaRPr sz="31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EE2005 - Electronic Devices and Circuits</a:t>
            </a:r>
            <a:endParaRPr sz="31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EE2009 - Data Communications and Networking</a:t>
            </a:r>
            <a:endParaRPr sz="31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EE3220 – System-on-Chip Design</a:t>
            </a:r>
            <a:endParaRPr sz="31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EE3070 – Design Project</a:t>
            </a:r>
            <a:endParaRPr sz="31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55"/>
          <p:cNvSpPr txBox="1"/>
          <p:nvPr/>
        </p:nvSpPr>
        <p:spPr>
          <a:xfrm>
            <a:off x="685800" y="1127126"/>
            <a:ext cx="7772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4" name="Google Shape;1364;p155"/>
          <p:cNvSpPr/>
          <p:nvPr/>
        </p:nvSpPr>
        <p:spPr>
          <a:xfrm>
            <a:off x="283400" y="155250"/>
            <a:ext cx="4871400" cy="4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Program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JS1205 Department of Electrical Engineering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Options: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lang="en-US" sz="2000" b="0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BEng Computer and Data Engineering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     	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(電子計算機及數據工程學工學士)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i="1">
                <a:solidFill>
                  <a:srgbClr val="0070C0"/>
                </a:solidFill>
              </a:rPr>
              <a:t>BEng in Electronic and Electrical Engineering</a:t>
            </a:r>
            <a:endParaRPr sz="2000" i="1">
              <a:solidFill>
                <a:srgbClr val="0070C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	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(電子及電機工程學工學士)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lang="en-US" sz="2000" b="0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BEng Information Engineering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(資訊工程學工學士 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i="1">
                <a:solidFill>
                  <a:srgbClr val="0070C0"/>
                </a:solidFill>
              </a:rPr>
              <a:t>BEng in Microelectronics Engineering</a:t>
            </a:r>
            <a:endParaRPr sz="2000" i="1">
              <a:solidFill>
                <a:srgbClr val="0070C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(微電子工程學工學士)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1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55"/>
          <p:cNvSpPr/>
          <p:nvPr/>
        </p:nvSpPr>
        <p:spPr>
          <a:xfrm>
            <a:off x="64925" y="4938625"/>
            <a:ext cx="546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rPr>
              <a:t>Common first year</a:t>
            </a:r>
            <a:endParaRPr/>
          </a:p>
          <a:p>
            <a:pPr marL="342900" marR="0" lvl="0" indent="-342900" algn="l" rtl="0">
              <a:spcBef>
                <a:spcPts val="1200"/>
              </a:spcBef>
              <a:spcAft>
                <a:spcPts val="0"/>
              </a:spcAft>
              <a:buClr>
                <a:srgbClr val="974806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rPr>
              <a:t>Students will enter a major after one year of study</a:t>
            </a:r>
            <a:endParaRPr sz="2400" b="1" i="0" u="none" strike="noStrike" cap="none">
              <a:solidFill>
                <a:srgbClr val="9748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6" name="Google Shape;1366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79" y="-1"/>
            <a:ext cx="3010526" cy="42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4800" y="3176425"/>
            <a:ext cx="2670200" cy="364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5;p67">
            <a:extLst>
              <a:ext uri="{FF2B5EF4-FFF2-40B4-BE49-F238E27FC236}">
                <a16:creationId xmlns:a16="http://schemas.microsoft.com/office/drawing/2014/main" id="{5EF220B2-922E-4634-BCAC-F9C6EB6E654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1500" y="332656"/>
            <a:ext cx="5740999" cy="36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D83CBD-0413-4825-9C7A-CFACD3187A50}"/>
              </a:ext>
            </a:extLst>
          </p:cNvPr>
          <p:cNvSpPr txBox="1"/>
          <p:nvPr/>
        </p:nvSpPr>
        <p:spPr>
          <a:xfrm>
            <a:off x="1979712" y="4149080"/>
            <a:ext cx="55329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Acknowledgements: </a:t>
            </a:r>
          </a:p>
          <a:p>
            <a:endParaRPr lang="en-US" dirty="0"/>
          </a:p>
          <a:p>
            <a:r>
              <a:rPr lang="en-US" dirty="0"/>
              <a:t>Invitation from Education Bureau, HKSAR</a:t>
            </a:r>
          </a:p>
          <a:p>
            <a:r>
              <a:rPr lang="en-US" dirty="0"/>
              <a:t>All the Principals &amp; Teachers attended the sharing today</a:t>
            </a:r>
          </a:p>
          <a:p>
            <a:r>
              <a:rPr lang="en-US" dirty="0"/>
              <a:t>CityU EE Department, John Wong, GEF Team</a:t>
            </a:r>
          </a:p>
          <a:p>
            <a:r>
              <a:rPr lang="en-US" dirty="0"/>
              <a:t>EDB Gifted Education Fund, 100 Gifted Student members</a:t>
            </a:r>
          </a:p>
        </p:txBody>
      </p:sp>
    </p:spTree>
    <p:extLst>
      <p:ext uri="{BB962C8B-B14F-4D97-AF65-F5344CB8AC3E}">
        <p14:creationId xmlns:p14="http://schemas.microsoft.com/office/powerpoint/2010/main" val="157179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503548" y="421700"/>
            <a:ext cx="820891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b="1" dirty="0">
                <a:solidFill>
                  <a:srgbClr val="0070C0"/>
                </a:solidFill>
                <a:cs typeface="Times New Roman" pitchFamily="18" charset="0"/>
              </a:rPr>
              <a:t>Which class does this image belong to?</a:t>
            </a: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46A6829C-B17B-4577-9F2D-B568242843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91880" y="2966150"/>
            <a:ext cx="2232248" cy="2232248"/>
          </a:xfrm>
          <a:prstGeom prst="rect">
            <a:avLst/>
          </a:prstGeom>
        </p:spPr>
      </p:pic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1FBD7E1C-BF5D-4C5D-B7F1-BEB92C2796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08" y="3281924"/>
            <a:ext cx="1600699" cy="160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62FB3D-1769-4857-B3F8-20FDAE1ECF76}"/>
              </a:ext>
            </a:extLst>
          </p:cNvPr>
          <p:cNvCxnSpPr/>
          <p:nvPr/>
        </p:nvCxnSpPr>
        <p:spPr>
          <a:xfrm>
            <a:off x="2771800" y="4082273"/>
            <a:ext cx="7920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E65CE8E1-5CFC-435E-86C6-237CAEC31E5A}"/>
              </a:ext>
            </a:extLst>
          </p:cNvPr>
          <p:cNvSpPr/>
          <p:nvPr/>
        </p:nvSpPr>
        <p:spPr>
          <a:xfrm>
            <a:off x="2767851" y="1628800"/>
            <a:ext cx="2608361" cy="576064"/>
          </a:xfrm>
          <a:prstGeom prst="cloudCallout">
            <a:avLst>
              <a:gd name="adj1" fmla="val 11841"/>
              <a:gd name="adj2" fmla="val 1595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F87B313A-F426-4BC2-9E0C-197CF48ABB7A}"/>
              </a:ext>
            </a:extLst>
          </p:cNvPr>
          <p:cNvSpPr/>
          <p:nvPr/>
        </p:nvSpPr>
        <p:spPr>
          <a:xfrm>
            <a:off x="5220072" y="2012246"/>
            <a:ext cx="2608361" cy="576064"/>
          </a:xfrm>
          <a:prstGeom prst="cloudCallout">
            <a:avLst>
              <a:gd name="adj1" fmla="val -64058"/>
              <a:gd name="adj2" fmla="val 114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8C3EABBB-ABF4-410D-83DF-F3731F518CA6}"/>
              </a:ext>
            </a:extLst>
          </p:cNvPr>
          <p:cNvSpPr/>
          <p:nvPr/>
        </p:nvSpPr>
        <p:spPr>
          <a:xfrm>
            <a:off x="5868144" y="3487535"/>
            <a:ext cx="2608361" cy="576064"/>
          </a:xfrm>
          <a:prstGeom prst="cloudCallout">
            <a:avLst>
              <a:gd name="adj1" fmla="val -82437"/>
              <a:gd name="adj2" fmla="val -607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A77CED29-92BD-40B5-8281-95C6C2198B26}"/>
              </a:ext>
            </a:extLst>
          </p:cNvPr>
          <p:cNvSpPr/>
          <p:nvPr/>
        </p:nvSpPr>
        <p:spPr>
          <a:xfrm>
            <a:off x="5868144" y="2685762"/>
            <a:ext cx="2608361" cy="576064"/>
          </a:xfrm>
          <a:prstGeom prst="cloudCallout">
            <a:avLst>
              <a:gd name="adj1" fmla="val -83117"/>
              <a:gd name="adj2" fmla="val 363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E3F73E4C-AB99-426E-945E-8BE21F088D9B}"/>
              </a:ext>
            </a:extLst>
          </p:cNvPr>
          <p:cNvSpPr/>
          <p:nvPr/>
        </p:nvSpPr>
        <p:spPr>
          <a:xfrm>
            <a:off x="5508104" y="4250099"/>
            <a:ext cx="2608361" cy="576064"/>
          </a:xfrm>
          <a:prstGeom prst="cloudCallout">
            <a:avLst>
              <a:gd name="adj1" fmla="val -68823"/>
              <a:gd name="adj2" fmla="val -1563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7C2D2-25B4-492F-B8A0-3F419ED08178}"/>
              </a:ext>
            </a:extLst>
          </p:cNvPr>
          <p:cNvSpPr txBox="1"/>
          <p:nvPr/>
        </p:nvSpPr>
        <p:spPr>
          <a:xfrm>
            <a:off x="3599893" y="1716420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Pikachu</a:t>
            </a:r>
          </a:p>
          <a:p>
            <a:endParaRPr lang="en-HK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4DCF45-ABE9-4113-93D5-4716FF85650D}"/>
              </a:ext>
            </a:extLst>
          </p:cNvPr>
          <p:cNvSpPr txBox="1"/>
          <p:nvPr/>
        </p:nvSpPr>
        <p:spPr>
          <a:xfrm>
            <a:off x="5868144" y="2097186"/>
            <a:ext cx="139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Charmander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0E0681-69DF-4295-80AF-44E7789D73F8}"/>
              </a:ext>
            </a:extLst>
          </p:cNvPr>
          <p:cNvSpPr txBox="1"/>
          <p:nvPr/>
        </p:nvSpPr>
        <p:spPr>
          <a:xfrm>
            <a:off x="6380236" y="35909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Bulbasaur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05939-CC89-4BD7-8C07-AD9DB298B23E}"/>
              </a:ext>
            </a:extLst>
          </p:cNvPr>
          <p:cNvSpPr txBox="1"/>
          <p:nvPr/>
        </p:nvSpPr>
        <p:spPr>
          <a:xfrm>
            <a:off x="6682252" y="2799873"/>
            <a:ext cx="98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Squirtle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F2A9D7-30BC-4E8F-BE55-F8CDF41CA6EF}"/>
              </a:ext>
            </a:extLst>
          </p:cNvPr>
          <p:cNvSpPr txBox="1"/>
          <p:nvPr/>
        </p:nvSpPr>
        <p:spPr>
          <a:xfrm>
            <a:off x="6156176" y="434191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 err="1"/>
              <a:t>Mewtwo</a:t>
            </a:r>
            <a:endParaRPr lang="en-HK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79E6D3-705C-45B1-B247-7DB8E8683511}"/>
              </a:ext>
            </a:extLst>
          </p:cNvPr>
          <p:cNvSpPr txBox="1"/>
          <p:nvPr/>
        </p:nvSpPr>
        <p:spPr>
          <a:xfrm>
            <a:off x="3635897" y="5313353"/>
            <a:ext cx="187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Machine learning classifier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52549-B2DB-4E57-AB0E-3E2A313EB41E}"/>
              </a:ext>
            </a:extLst>
          </p:cNvPr>
          <p:cNvSpPr txBox="1"/>
          <p:nvPr/>
        </p:nvSpPr>
        <p:spPr>
          <a:xfrm>
            <a:off x="890702" y="4959069"/>
            <a:ext cx="18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241135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dirty="0">
                <a:solidFill>
                  <a:srgbClr val="0070C0"/>
                </a:solidFill>
              </a:rPr>
              <a:t>TensorFlow, Keras and Colab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611560" y="1340768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TensorFlow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Open Source Machine Learning library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Keras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High Level API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Colaboratory(Colab)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Free Jupyter notebook environment with free GPU runtime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CPU: Bicycle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GPU: Car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TPU: Rocket</a:t>
            </a:r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73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dirty="0">
                <a:solidFill>
                  <a:srgbClr val="0070C0"/>
                </a:solidFill>
              </a:rPr>
              <a:t>TensorFlow, Keras and Colab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4" name="Google Shape;161;p26">
            <a:extLst>
              <a:ext uri="{FF2B5EF4-FFF2-40B4-BE49-F238E27FC236}">
                <a16:creationId xmlns:a16="http://schemas.microsoft.com/office/drawing/2014/main" id="{F861E770-B73A-4D03-98E1-93D981316BF3}"/>
              </a:ext>
            </a:extLst>
          </p:cNvPr>
          <p:cNvSpPr txBox="1"/>
          <p:nvPr/>
        </p:nvSpPr>
        <p:spPr>
          <a:xfrm>
            <a:off x="1110286" y="1874177"/>
            <a:ext cx="41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collect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ion</a:t>
            </a:r>
            <a:endParaRPr lang="en"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Defining your model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Model train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ing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Model evaluat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ion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Predict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ion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62;p26">
            <a:extLst>
              <a:ext uri="{FF2B5EF4-FFF2-40B4-BE49-F238E27FC236}">
                <a16:creationId xmlns:a16="http://schemas.microsoft.com/office/drawing/2014/main" id="{7A935A0A-46E3-43A9-B155-1782E86A2286}"/>
              </a:ext>
            </a:extLst>
          </p:cNvPr>
          <p:cNvSpPr txBox="1"/>
          <p:nvPr/>
        </p:nvSpPr>
        <p:spPr>
          <a:xfrm>
            <a:off x="4788024" y="1844824"/>
            <a:ext cx="41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most of </a:t>
            </a:r>
            <a:r>
              <a:rPr lang="en-HK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few lines of code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one line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one line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one line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86562525"/>
      </p:ext>
    </p:extLst>
  </p:cSld>
  <p:clrMapOvr>
    <a:masterClrMapping/>
  </p:clrMapOvr>
</p:sld>
</file>

<file path=ppt/theme/theme1.xml><?xml version="1.0" encoding="utf-8"?>
<a:theme xmlns:a="http://schemas.openxmlformats.org/drawingml/2006/main" name="City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U" id="{A8FDFDFD-D9B3-4DCF-8CE8-B87F29422F59}" vid="{17B883C7-CFD3-47E4-9C46-8D11343A846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28932</TotalTime>
  <Words>1654</Words>
  <Application>Microsoft Office PowerPoint</Application>
  <PresentationFormat>On-screen Show (4:3)</PresentationFormat>
  <Paragraphs>281</Paragraphs>
  <Slides>66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Average</vt:lpstr>
      <vt:lpstr>MS PGothic</vt:lpstr>
      <vt:lpstr>PMingLiU</vt:lpstr>
      <vt:lpstr>PMingLiU</vt:lpstr>
      <vt:lpstr>Roboto</vt:lpstr>
      <vt:lpstr>Arial</vt:lpstr>
      <vt:lpstr>Arial Narrow</vt:lpstr>
      <vt:lpstr>Calibri</vt:lpstr>
      <vt:lpstr>Cambria</vt:lpstr>
      <vt:lpstr>Candara</vt:lpstr>
      <vt:lpstr>Corbel</vt:lpstr>
      <vt:lpstr>Times New Roman</vt:lpstr>
      <vt:lpstr>CityU</vt:lpstr>
      <vt:lpstr>Equation</vt:lpstr>
      <vt:lpstr>PowerPoint Presentation</vt:lpstr>
      <vt:lpstr>PowerPoint Presentation</vt:lpstr>
      <vt:lpstr>我在香港的學習之路</vt:lpstr>
      <vt:lpstr>無處不在的 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Education in HK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AI的數學應用 – 距離計算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National curriculum in England: framework for key stages 1 - 4</vt:lpstr>
      <vt:lpstr>From Thinking to Writing</vt:lpstr>
      <vt:lpstr>PowerPoint Presentation</vt:lpstr>
      <vt:lpstr>PowerPoint Presentation</vt:lpstr>
      <vt:lpstr>PowerPoint Presentation</vt:lpstr>
      <vt:lpstr>PowerPoint Presentation</vt:lpstr>
      <vt:lpstr>CityU EE Course: AIoT</vt:lpstr>
      <vt:lpstr>PowerPoint Presentation</vt:lpstr>
      <vt:lpstr>PowerPoint Presentation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Ray Cheung</dc:creator>
  <cp:lastModifiedBy>Dr. CHEUNG Chak Chung Ray</cp:lastModifiedBy>
  <cp:revision>1124</cp:revision>
  <cp:lastPrinted>2016-08-22T02:48:35Z</cp:lastPrinted>
  <dcterms:created xsi:type="dcterms:W3CDTF">2010-09-21T06:40:43Z</dcterms:created>
  <dcterms:modified xsi:type="dcterms:W3CDTF">2022-05-30T05:39:30Z</dcterms:modified>
</cp:coreProperties>
</file>